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7" r:id="rId1"/>
    <p:sldMasterId id="2147483679" r:id="rId2"/>
  </p:sldMasterIdLst>
  <p:notesMasterIdLst>
    <p:notesMasterId r:id="rId19"/>
  </p:notesMasterIdLst>
  <p:handoutMasterIdLst>
    <p:handoutMasterId r:id="rId20"/>
  </p:handoutMasterIdLst>
  <p:sldIdLst>
    <p:sldId id="299" r:id="rId3"/>
    <p:sldId id="300" r:id="rId4"/>
    <p:sldId id="301" r:id="rId5"/>
    <p:sldId id="302" r:id="rId6"/>
    <p:sldId id="303" r:id="rId7"/>
    <p:sldId id="304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314" r:id="rId18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000066"/>
    <a:srgbClr val="003399"/>
    <a:srgbClr val="000099"/>
    <a:srgbClr val="808080"/>
    <a:srgbClr val="5F5F5F"/>
    <a:srgbClr val="3399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047" autoAdjust="0"/>
    <p:restoredTop sz="94686" autoAdjust="0"/>
  </p:normalViewPr>
  <p:slideViewPr>
    <p:cSldViewPr>
      <p:cViewPr varScale="1">
        <p:scale>
          <a:sx n="70" d="100"/>
          <a:sy n="70" d="100"/>
        </p:scale>
        <p:origin x="-84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0" d="100"/>
          <a:sy n="50" d="100"/>
        </p:scale>
        <p:origin x="-2934" y="-96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34855090-F113-43F9-AD55-4F5EF23B346F}" type="datetime3">
              <a:rPr lang="en-US" smtClean="0"/>
              <a:t>12 November 2020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57C84157-CAC9-4329-91AD-EB3C6746FA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957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48114CA7-9E0F-4EC0-BE75-1D6084D4EC4D}" type="datetime3">
              <a:rPr lang="en-US" smtClean="0"/>
              <a:t>12 November 2020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EE145C4F-ECA4-4DD7-819E-C9FECED278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1997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DB8244DE-24FA-410F-9EE8-6A8A6BDF62FE}" type="datetime3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12 November 2020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 smtClean="0">
                <a:solidFill>
                  <a:prstClr val="black"/>
                </a:solidFill>
              </a:rPr>
              <a:t> 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E145C4F-ECA4-4DD7-819E-C9FECED27844}" type="slidenum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778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11/12/2020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3226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11/12/2020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530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11/12/2020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868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11/12/2020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520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 smtClean="0">
                <a:solidFill>
                  <a:prstClr val="black"/>
                </a:solidFill>
                <a:cs typeface="B Titr" panose="00000700000000000000" pitchFamily="2" charset="-78"/>
              </a:rPr>
              <a:t>Advanced Computer </a:t>
            </a:r>
            <a:r>
              <a:rPr lang="en-US" dirty="0" smtClean="0">
                <a:solidFill>
                  <a:prstClr val="black"/>
                </a:solidFill>
                <a:cs typeface="B Titr" panose="00000700000000000000" pitchFamily="2" charset="-78"/>
              </a:rPr>
              <a:t>Architecture-Fall 2020, </a:t>
            </a:r>
            <a:r>
              <a:rPr lang="en-US" dirty="0" smtClean="0">
                <a:solidFill>
                  <a:prstClr val="black"/>
                </a:solidFill>
                <a:cs typeface="B Titr" panose="00000700000000000000" pitchFamily="2" charset="-78"/>
              </a:rPr>
              <a:t>AUT, Tehran, Iran </a:t>
            </a:r>
            <a:endParaRPr lang="en-US" sz="1100" dirty="0">
              <a:solidFill>
                <a:prstClr val="black"/>
              </a:solidFill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>
                <a:solidFill>
                  <a:prstClr val="black"/>
                </a:solidFill>
              </a:rPr>
              <a:pPr rtl="1"/>
              <a:t>‹#›</a:t>
            </a:fld>
            <a:endParaRPr lang="en-US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1648215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11/12/2020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1567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261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11/12/2020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18213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11/12/2020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73081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11/12/2020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03198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11/12/2020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255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11/12/2020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1228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11/12/2020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9820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11/12/2020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3636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11/12/2020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079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11/12/2020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66119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11/12/2020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1484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11/12/2020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7078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11/12/2020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206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11/12/2020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3162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11/12/2020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88675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11/12/2020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082236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11/12/2020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t>Memory-Mapped SPM</a:t>
            </a:r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201712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26FAABE3-8527-4979-BA7D-5506EF11427A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11/12/2020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t>Memory-Mapped SPM</a:t>
            </a:r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5857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8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9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10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ags" Target="../tags/tag11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wma"/><Relationship Id="rId2" Type="http://schemas.microsoft.com/office/2007/relationships/media" Target="../media/media14.wma"/><Relationship Id="rId1" Type="http://schemas.openxmlformats.org/officeDocument/2006/relationships/tags" Target="../tags/tag1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wma"/><Relationship Id="rId2" Type="http://schemas.microsoft.com/office/2007/relationships/media" Target="../media/media15.wma"/><Relationship Id="rId1" Type="http://schemas.openxmlformats.org/officeDocument/2006/relationships/tags" Target="../tags/tag13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wma"/><Relationship Id="rId2" Type="http://schemas.microsoft.com/office/2007/relationships/media" Target="../media/media16.wma"/><Relationship Id="rId1" Type="http://schemas.openxmlformats.org/officeDocument/2006/relationships/tags" Target="../tags/tag14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wma"/><Relationship Id="rId7" Type="http://schemas.openxmlformats.org/officeDocument/2006/relationships/image" Target="../media/image8.png"/><Relationship Id="rId2" Type="http://schemas.microsoft.com/office/2007/relationships/media" Target="../media/media3.wma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2.xml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4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5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6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7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Advanced Computer Architecture</a:t>
            </a: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 smtClean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Fall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12"/>
          <a:stretch/>
        </p:blipFill>
        <p:spPr bwMode="auto">
          <a:xfrm>
            <a:off x="3886200" y="482033"/>
            <a:ext cx="1371600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2400" b="1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1800" b="1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sz="1800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</a:t>
            </a: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Engineering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</a:t>
            </a: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Technology</a:t>
            </a:r>
            <a:endParaRPr lang="fa-IR" sz="2000" dirty="0" smtClean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Lecture 4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446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62"/>
    </mc:Choice>
    <mc:Fallback>
      <p:transition spd="slow" advTm="9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Challenges in Prefetching: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Where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10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1071444"/>
            <a:ext cx="8915400" cy="519430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FF0000"/>
                </a:solidFill>
                <a:latin typeface="+mj-lt"/>
              </a:rPr>
              <a:t>Where</a:t>
            </a:r>
            <a:r>
              <a:rPr lang="en-US" dirty="0">
                <a:latin typeface="+mj-lt"/>
              </a:rPr>
              <a:t> to place the </a:t>
            </a:r>
            <a:r>
              <a:rPr lang="en-US" dirty="0" err="1">
                <a:latin typeface="+mj-lt"/>
              </a:rPr>
              <a:t>prefetched</a:t>
            </a:r>
            <a:r>
              <a:rPr lang="en-US" dirty="0">
                <a:latin typeface="+mj-lt"/>
              </a:rPr>
              <a:t> data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In cache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+ Simple design, no need for separate buffers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-- Can evict useful demand data </a:t>
            </a: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 cache pollution</a:t>
            </a:r>
            <a:endParaRPr lang="en-US" dirty="0">
              <a:latin typeface="+mj-lt"/>
              <a:ea typeface="ＭＳ Ｐゴシック" charset="0"/>
            </a:endParaRP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In a separate </a:t>
            </a:r>
            <a:r>
              <a:rPr lang="en-US" dirty="0" err="1">
                <a:solidFill>
                  <a:srgbClr val="0000FF"/>
                </a:solidFill>
                <a:latin typeface="+mj-lt"/>
                <a:ea typeface="ＭＳ Ｐゴシック" charset="0"/>
              </a:rPr>
              <a:t>prefetch</a:t>
            </a:r>
            <a:r>
              <a:rPr lang="en-US" dirty="0">
                <a:solidFill>
                  <a:srgbClr val="0000FF"/>
                </a:solidFill>
                <a:latin typeface="+mj-lt"/>
                <a:ea typeface="ＭＳ Ｐゴシック" charset="0"/>
              </a:rPr>
              <a:t> buffer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+ Demand data protected from </a:t>
            </a:r>
            <a:r>
              <a:rPr lang="en-US" dirty="0" err="1">
                <a:latin typeface="+mj-lt"/>
                <a:ea typeface="ＭＳ Ｐゴシック" charset="0"/>
              </a:rPr>
              <a:t>prefetches</a:t>
            </a:r>
            <a:r>
              <a:rPr lang="en-US" dirty="0">
                <a:latin typeface="+mj-lt"/>
                <a:ea typeface="ＭＳ Ｐゴシック" charset="0"/>
              </a:rPr>
              <a:t> </a:t>
            </a: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 no cache pollution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-- More complex memory system design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	- Where to place the </a:t>
            </a:r>
            <a:r>
              <a:rPr lang="en-US" dirty="0" err="1">
                <a:latin typeface="+mj-lt"/>
                <a:ea typeface="ＭＳ Ｐゴシック" charset="0"/>
                <a:sym typeface="Wingdings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 buffer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	- When to access the </a:t>
            </a:r>
            <a:r>
              <a:rPr lang="en-US" dirty="0" err="1">
                <a:latin typeface="+mj-lt"/>
                <a:ea typeface="ＭＳ Ｐゴシック" charset="0"/>
                <a:sym typeface="Wingdings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 buffer (parallel vs. serial with cache)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	- When to move the data from the </a:t>
            </a:r>
            <a:r>
              <a:rPr lang="en-US" dirty="0" err="1">
                <a:latin typeface="+mj-lt"/>
                <a:ea typeface="ＭＳ Ｐゴシック" charset="0"/>
                <a:sym typeface="Wingdings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 buffer to cache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    - How to size the </a:t>
            </a:r>
            <a:r>
              <a:rPr lang="en-US" dirty="0" err="1">
                <a:latin typeface="+mj-lt"/>
                <a:ea typeface="ＭＳ Ｐゴシック" charset="0"/>
                <a:sym typeface="Wingdings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 buffer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	- Keeping the </a:t>
            </a:r>
            <a:r>
              <a:rPr lang="en-US" dirty="0" err="1">
                <a:latin typeface="+mj-lt"/>
                <a:ea typeface="ＭＳ Ｐゴシック" charset="0"/>
                <a:sym typeface="Wingdings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 buffer coherent</a:t>
            </a:r>
          </a:p>
          <a:p>
            <a:pPr lvl="2">
              <a:buFont typeface="Wingdings" charset="0"/>
              <a:buNone/>
            </a:pPr>
            <a:endParaRPr lang="en-US" sz="1200" dirty="0">
              <a:latin typeface="+mj-lt"/>
              <a:ea typeface="ＭＳ Ｐゴシック" charset="0"/>
              <a:sym typeface="Wingdings" charset="0"/>
            </a:endParaRPr>
          </a:p>
          <a:p>
            <a:r>
              <a:rPr lang="en-US" dirty="0">
                <a:latin typeface="+mj-lt"/>
                <a:sym typeface="Wingdings" charset="0"/>
              </a:rPr>
              <a:t>Many modern systems place </a:t>
            </a:r>
            <a:r>
              <a:rPr lang="en-US" dirty="0" err="1">
                <a:latin typeface="+mj-lt"/>
                <a:sym typeface="Wingdings" charset="0"/>
              </a:rPr>
              <a:t>prefetched</a:t>
            </a:r>
            <a:r>
              <a:rPr lang="en-US" dirty="0">
                <a:latin typeface="+mj-lt"/>
                <a:sym typeface="Wingdings" charset="0"/>
              </a:rPr>
              <a:t> data into the cache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  <a:sym typeface="Wingdings" charset="0"/>
              </a:rPr>
              <a:t>Intel Pentium 4, Core2</a:t>
            </a:r>
            <a:r>
              <a:rPr lang="ja-JP" altLang="en-US" dirty="0">
                <a:latin typeface="+mj-lt"/>
                <a:ea typeface="ＭＳ Ｐゴシック" charset="0"/>
                <a:sym typeface="Wingdings" charset="0"/>
              </a:rPr>
              <a:t>’</a:t>
            </a:r>
            <a:r>
              <a:rPr lang="en-US" altLang="ja-JP" dirty="0">
                <a:latin typeface="+mj-lt"/>
                <a:ea typeface="ＭＳ Ｐゴシック" charset="0"/>
                <a:sym typeface="Wingdings" charset="0"/>
              </a:rPr>
              <a:t>s, AMD systems, IBM POWER4,5,6, …</a:t>
            </a:r>
            <a:endParaRPr lang="en-US" altLang="ja-JP" dirty="0">
              <a:latin typeface="+mj-lt"/>
              <a:ea typeface="ＭＳ Ｐゴシック" charset="0"/>
            </a:endParaRPr>
          </a:p>
          <a:p>
            <a:endParaRPr lang="en-US" dirty="0">
              <a:latin typeface="+mj-lt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90928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812"/>
    </mc:Choice>
    <mc:Fallback>
      <p:transition spd="slow" advTm="529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Challenges in Prefetching: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Where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11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996950"/>
            <a:ext cx="8610600" cy="519430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FF0000"/>
                </a:solidFill>
                <a:latin typeface="+mj-lt"/>
              </a:rPr>
              <a:t>Which level of cache </a:t>
            </a:r>
            <a:r>
              <a:rPr lang="en-US" dirty="0">
                <a:latin typeface="+mj-lt"/>
              </a:rPr>
              <a:t>to </a:t>
            </a:r>
            <a:r>
              <a:rPr lang="en-US" dirty="0" err="1">
                <a:latin typeface="+mj-lt"/>
              </a:rPr>
              <a:t>prefetch</a:t>
            </a:r>
            <a:r>
              <a:rPr lang="en-US" dirty="0">
                <a:latin typeface="+mj-lt"/>
              </a:rPr>
              <a:t> into?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Memory to L2, memory to L1. </a:t>
            </a:r>
            <a:r>
              <a:rPr lang="en-US" dirty="0">
                <a:solidFill>
                  <a:srgbClr val="0033CC"/>
                </a:solidFill>
                <a:latin typeface="+mj-lt"/>
                <a:ea typeface="ＭＳ Ｐゴシック" charset="0"/>
              </a:rPr>
              <a:t>Advantages/disadvantages?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L2 to L1? (</a:t>
            </a:r>
            <a:r>
              <a:rPr lang="en-US" dirty="0">
                <a:solidFill>
                  <a:srgbClr val="0033CC"/>
                </a:solidFill>
                <a:latin typeface="+mj-lt"/>
                <a:ea typeface="ＭＳ Ｐゴシック" charset="0"/>
              </a:rPr>
              <a:t>a separate </a:t>
            </a:r>
            <a:r>
              <a:rPr lang="en-US" dirty="0" err="1">
                <a:solidFill>
                  <a:srgbClr val="0033CC"/>
                </a:solidFill>
                <a:latin typeface="+mj-lt"/>
                <a:ea typeface="ＭＳ Ｐゴシック" charset="0"/>
              </a:rPr>
              <a:t>prefetcher</a:t>
            </a:r>
            <a:r>
              <a:rPr lang="en-US" dirty="0">
                <a:solidFill>
                  <a:srgbClr val="0033CC"/>
                </a:solidFill>
                <a:latin typeface="+mj-lt"/>
                <a:ea typeface="ＭＳ Ｐゴシック" charset="0"/>
              </a:rPr>
              <a:t> between levels</a:t>
            </a:r>
            <a:r>
              <a:rPr lang="en-US" dirty="0">
                <a:latin typeface="+mj-lt"/>
                <a:ea typeface="ＭＳ Ｐゴシック" charset="0"/>
              </a:rPr>
              <a:t>)</a:t>
            </a: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+mj-lt"/>
              </a:rPr>
              <a:t>Where</a:t>
            </a:r>
            <a:r>
              <a:rPr lang="en-US" dirty="0">
                <a:latin typeface="+mj-lt"/>
              </a:rPr>
              <a:t> to place the </a:t>
            </a:r>
            <a:r>
              <a:rPr lang="en-US" dirty="0" err="1">
                <a:latin typeface="+mj-lt"/>
              </a:rPr>
              <a:t>prefetched</a:t>
            </a:r>
            <a:r>
              <a:rPr lang="en-US" dirty="0">
                <a:latin typeface="+mj-lt"/>
              </a:rPr>
              <a:t> data in the cache?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Do we treat </a:t>
            </a:r>
            <a:r>
              <a:rPr lang="en-US" dirty="0" err="1">
                <a:latin typeface="+mj-lt"/>
                <a:ea typeface="ＭＳ Ｐゴシック" charset="0"/>
              </a:rPr>
              <a:t>prefetched</a:t>
            </a:r>
            <a:r>
              <a:rPr lang="en-US" dirty="0">
                <a:latin typeface="+mj-lt"/>
                <a:ea typeface="ＭＳ Ｐゴシック" charset="0"/>
              </a:rPr>
              <a:t> blocks the </a:t>
            </a:r>
            <a:r>
              <a:rPr lang="en-US" dirty="0">
                <a:solidFill>
                  <a:srgbClr val="0033CC"/>
                </a:solidFill>
                <a:latin typeface="+mj-lt"/>
                <a:ea typeface="ＭＳ Ｐゴシック" charset="0"/>
              </a:rPr>
              <a:t>same as demand-fetched blocks</a:t>
            </a:r>
            <a:r>
              <a:rPr lang="en-US" dirty="0">
                <a:latin typeface="+mj-lt"/>
                <a:ea typeface="ＭＳ Ｐゴシック" charset="0"/>
              </a:rPr>
              <a:t>?</a:t>
            </a:r>
          </a:p>
          <a:p>
            <a:pPr lvl="1"/>
            <a:r>
              <a:rPr lang="en-US" dirty="0" err="1">
                <a:latin typeface="+mj-lt"/>
                <a:ea typeface="ＭＳ Ｐゴシック" charset="0"/>
              </a:rPr>
              <a:t>Prefetched</a:t>
            </a:r>
            <a:r>
              <a:rPr lang="en-US" dirty="0">
                <a:latin typeface="+mj-lt"/>
                <a:ea typeface="ＭＳ Ｐゴシック" charset="0"/>
              </a:rPr>
              <a:t> blocks are not known to be needed</a:t>
            </a:r>
          </a:p>
          <a:p>
            <a:pPr lvl="2"/>
            <a:r>
              <a:rPr lang="en-US" dirty="0">
                <a:latin typeface="+mj-lt"/>
                <a:ea typeface="ＭＳ Ｐゴシック" charset="0"/>
              </a:rPr>
              <a:t>With LRU, a demand block is placed into the MRU position</a:t>
            </a: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r>
              <a:rPr lang="en-US" dirty="0">
                <a:latin typeface="+mj-lt"/>
              </a:rPr>
              <a:t>Do we skew the replacement policy such that it favors the demand-fetched blocks?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E.g., place all </a:t>
            </a:r>
            <a:r>
              <a:rPr lang="en-US" dirty="0" err="1">
                <a:latin typeface="+mj-lt"/>
                <a:ea typeface="ＭＳ Ｐゴシック" charset="0"/>
              </a:rPr>
              <a:t>prefetches</a:t>
            </a:r>
            <a:r>
              <a:rPr lang="en-US" dirty="0">
                <a:latin typeface="+mj-lt"/>
                <a:ea typeface="ＭＳ Ｐゴシック" charset="0"/>
              </a:rPr>
              <a:t> into the LRU position in a way?</a:t>
            </a: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endParaRPr lang="en-US" dirty="0">
              <a:latin typeface="+mj-lt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81552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246"/>
    </mc:Choice>
    <mc:Fallback>
      <p:transition spd="slow" advTm="366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Challenges in Prefetching: Where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12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1022866"/>
            <a:ext cx="8610600" cy="51943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0000"/>
                </a:solidFill>
                <a:latin typeface="+mj-lt"/>
              </a:rPr>
              <a:t>Where</a:t>
            </a:r>
            <a:r>
              <a:rPr lang="en-US" dirty="0">
                <a:latin typeface="+mj-lt"/>
              </a:rPr>
              <a:t> to place the hardware prefetcher in the memory hierarchy?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In other words, what access patterns does the prefetcher see?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L1 hits and misses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L1 misses only 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L2 misses only </a:t>
            </a: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r>
              <a:rPr lang="en-US" dirty="0">
                <a:latin typeface="+mj-lt"/>
              </a:rPr>
              <a:t>Seeing a more complete access pattern:</a:t>
            </a:r>
          </a:p>
          <a:p>
            <a:pPr lvl="1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+ Potentially better </a:t>
            </a:r>
            <a:r>
              <a:rPr lang="en-US" dirty="0">
                <a:solidFill>
                  <a:srgbClr val="0033CC"/>
                </a:solidFill>
                <a:latin typeface="+mj-lt"/>
                <a:ea typeface="ＭＳ Ｐゴシック" charset="0"/>
              </a:rPr>
              <a:t>accuracy</a:t>
            </a:r>
            <a:r>
              <a:rPr lang="en-US" dirty="0">
                <a:latin typeface="+mj-lt"/>
                <a:ea typeface="ＭＳ Ｐゴシック" charset="0"/>
              </a:rPr>
              <a:t> and </a:t>
            </a:r>
            <a:r>
              <a:rPr lang="en-US" dirty="0">
                <a:solidFill>
                  <a:srgbClr val="0033CC"/>
                </a:solidFill>
                <a:latin typeface="+mj-lt"/>
                <a:ea typeface="ＭＳ Ｐゴシック" charset="0"/>
              </a:rPr>
              <a:t>coverage</a:t>
            </a:r>
            <a:r>
              <a:rPr lang="en-US" dirty="0">
                <a:latin typeface="+mj-lt"/>
                <a:ea typeface="ＭＳ Ｐゴシック" charset="0"/>
              </a:rPr>
              <a:t> in prefetching</a:t>
            </a:r>
          </a:p>
          <a:p>
            <a:pPr lvl="1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-- Prefetcher needs to examine more requests (bandwidth intensive, more ports into the prefetcher?)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38668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581"/>
    </mc:Choice>
    <mc:Fallback>
      <p:transition spd="slow" advTm="183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Challenges in Prefetching: How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13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1074698"/>
            <a:ext cx="8610600" cy="519430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0033CC"/>
                </a:solidFill>
                <a:latin typeface="+mj-lt"/>
              </a:rPr>
              <a:t>Software</a:t>
            </a:r>
            <a:r>
              <a:rPr lang="en-US" dirty="0">
                <a:latin typeface="+mj-lt"/>
              </a:rPr>
              <a:t> prefetching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ISA provides </a:t>
            </a:r>
            <a:r>
              <a:rPr lang="en-US" dirty="0" err="1">
                <a:latin typeface="+mj-lt"/>
                <a:ea typeface="ＭＳ Ｐゴシック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</a:rPr>
              <a:t> instructions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Programmer or compiler inserts </a:t>
            </a:r>
            <a:r>
              <a:rPr lang="en-US" dirty="0" err="1">
                <a:latin typeface="+mj-lt"/>
                <a:ea typeface="ＭＳ Ｐゴシック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</a:rPr>
              <a:t> instructions (effort)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Usually works well only for </a:t>
            </a:r>
            <a:r>
              <a:rPr lang="ja-JP" altLang="en-US" dirty="0">
                <a:latin typeface="+mj-lt"/>
                <a:ea typeface="ＭＳ Ｐゴシック" charset="0"/>
              </a:rPr>
              <a:t>“</a:t>
            </a:r>
            <a:r>
              <a:rPr lang="en-US" altLang="ja-JP" dirty="0">
                <a:latin typeface="+mj-lt"/>
                <a:ea typeface="ＭＳ Ｐゴシック" charset="0"/>
              </a:rPr>
              <a:t>regular access patterns</a:t>
            </a:r>
            <a:r>
              <a:rPr lang="ja-JP" altLang="en-US" dirty="0">
                <a:latin typeface="+mj-lt"/>
                <a:ea typeface="ＭＳ Ｐゴシック" charset="0"/>
              </a:rPr>
              <a:t>”</a:t>
            </a:r>
            <a:endParaRPr lang="en-US" altLang="ja-JP" dirty="0">
              <a:latin typeface="+mj-lt"/>
              <a:ea typeface="ＭＳ Ｐゴシック" charset="0"/>
            </a:endParaRP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r>
              <a:rPr lang="en-US" dirty="0">
                <a:solidFill>
                  <a:srgbClr val="0033CC"/>
                </a:solidFill>
                <a:latin typeface="+mj-lt"/>
              </a:rPr>
              <a:t>Hardware</a:t>
            </a:r>
            <a:r>
              <a:rPr lang="en-US" dirty="0">
                <a:latin typeface="+mj-lt"/>
              </a:rPr>
              <a:t> prefetching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Hardware monitors processor accesses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Memorizes or finds patterns/strides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Generates </a:t>
            </a:r>
            <a:r>
              <a:rPr lang="en-US" dirty="0" err="1">
                <a:latin typeface="+mj-lt"/>
                <a:ea typeface="ＭＳ Ｐゴシック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</a:rPr>
              <a:t> addresses automatically</a:t>
            </a: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r>
              <a:rPr lang="en-US" dirty="0">
                <a:solidFill>
                  <a:srgbClr val="0033CC"/>
                </a:solidFill>
                <a:latin typeface="+mj-lt"/>
              </a:rPr>
              <a:t>Execution-based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prefetchers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A </a:t>
            </a:r>
            <a:r>
              <a:rPr lang="ja-JP" altLang="en-US" dirty="0">
                <a:latin typeface="+mj-lt"/>
                <a:ea typeface="ＭＳ Ｐゴシック" charset="0"/>
              </a:rPr>
              <a:t>“</a:t>
            </a:r>
            <a:r>
              <a:rPr lang="en-US" altLang="ja-JP" dirty="0">
                <a:latin typeface="+mj-lt"/>
                <a:ea typeface="ＭＳ Ｐゴシック" charset="0"/>
              </a:rPr>
              <a:t>thread</a:t>
            </a:r>
            <a:r>
              <a:rPr lang="ja-JP" altLang="en-US" dirty="0">
                <a:latin typeface="+mj-lt"/>
                <a:ea typeface="ＭＳ Ｐゴシック" charset="0"/>
              </a:rPr>
              <a:t>”</a:t>
            </a:r>
            <a:r>
              <a:rPr lang="en-US" altLang="ja-JP" dirty="0">
                <a:latin typeface="+mj-lt"/>
                <a:ea typeface="ＭＳ Ｐゴシック" charset="0"/>
              </a:rPr>
              <a:t> is executed to </a:t>
            </a:r>
            <a:r>
              <a:rPr lang="en-US" altLang="ja-JP" dirty="0" err="1">
                <a:latin typeface="+mj-lt"/>
                <a:ea typeface="ＭＳ Ｐゴシック" charset="0"/>
              </a:rPr>
              <a:t>prefetch</a:t>
            </a:r>
            <a:r>
              <a:rPr lang="en-US" altLang="ja-JP" dirty="0">
                <a:latin typeface="+mj-lt"/>
                <a:ea typeface="ＭＳ Ｐゴシック" charset="0"/>
              </a:rPr>
              <a:t> data for the main program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Can be generated by either software/programmer or hardware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53806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40"/>
    </mc:Choice>
    <mc:Fallback>
      <p:transition spd="slow" advTm="94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Hardware Prefetching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14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1074698"/>
            <a:ext cx="8804275" cy="5194300"/>
          </a:xfrm>
        </p:spPr>
        <p:txBody>
          <a:bodyPr/>
          <a:lstStyle/>
          <a:p>
            <a:r>
              <a:rPr lang="en-US" dirty="0">
                <a:latin typeface="+mj-lt"/>
              </a:rPr>
              <a:t>Idea: </a:t>
            </a:r>
            <a:r>
              <a:rPr lang="en-US" dirty="0">
                <a:solidFill>
                  <a:srgbClr val="0000FF"/>
                </a:solidFill>
                <a:latin typeface="+mj-lt"/>
              </a:rPr>
              <a:t>Specialized hardware observes load/store access patterns and </a:t>
            </a:r>
            <a:r>
              <a:rPr lang="en-US" dirty="0" err="1">
                <a:solidFill>
                  <a:srgbClr val="0000FF"/>
                </a:solidFill>
                <a:latin typeface="+mj-lt"/>
              </a:rPr>
              <a:t>prefetches</a:t>
            </a:r>
            <a:r>
              <a:rPr lang="en-US" dirty="0">
                <a:solidFill>
                  <a:srgbClr val="0000FF"/>
                </a:solidFill>
                <a:latin typeface="+mj-lt"/>
              </a:rPr>
              <a:t> data based on past access behavior</a:t>
            </a:r>
          </a:p>
          <a:p>
            <a:endParaRPr lang="en-US" dirty="0">
              <a:solidFill>
                <a:srgbClr val="0000FF"/>
              </a:solidFill>
              <a:latin typeface="+mj-lt"/>
            </a:endParaRPr>
          </a:p>
          <a:p>
            <a:r>
              <a:rPr lang="en-US" dirty="0">
                <a:latin typeface="+mj-lt"/>
              </a:rPr>
              <a:t>Tradeoffs:</a:t>
            </a:r>
          </a:p>
          <a:p>
            <a:pPr lvl="1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+ Can be tuned to system implementation</a:t>
            </a:r>
          </a:p>
          <a:p>
            <a:pPr lvl="1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+ Does not waste instruction execution bandwidth</a:t>
            </a:r>
          </a:p>
          <a:p>
            <a:pPr lvl="1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-- More hardware complexity to detect patterns</a:t>
            </a:r>
          </a:p>
          <a:p>
            <a:pPr lvl="1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	- Software can be more efficient in some cases</a:t>
            </a:r>
          </a:p>
          <a:p>
            <a:pPr lvl="2">
              <a:buFont typeface="Wingdings" charset="0"/>
              <a:buNone/>
            </a:pPr>
            <a:endParaRPr lang="en-US" dirty="0">
              <a:latin typeface="+mj-lt"/>
              <a:ea typeface="ＭＳ Ｐゴシック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07965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171"/>
    </mc:Choice>
    <mc:Fallback>
      <p:transition spd="slow" advTm="229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Next-Line </a:t>
            </a:r>
            <a:r>
              <a:rPr lang="en-US" sz="3200" dirty="0" err="1">
                <a:latin typeface="+mj-lt"/>
                <a:cs typeface="B Titr" panose="00000700000000000000" pitchFamily="2" charset="-78"/>
              </a:rPr>
              <a:t>Prefetchers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15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1126530"/>
            <a:ext cx="8915400" cy="51943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+mj-lt"/>
              </a:rPr>
              <a:t>Simplest form of hardware prefetching: always </a:t>
            </a:r>
            <a:r>
              <a:rPr lang="en-US" dirty="0" err="1">
                <a:latin typeface="+mj-lt"/>
              </a:rPr>
              <a:t>prefetch</a:t>
            </a:r>
            <a:r>
              <a:rPr lang="en-US" dirty="0">
                <a:latin typeface="+mj-lt"/>
              </a:rPr>
              <a:t> next N cache lines after a demand access (or a demand miss)</a:t>
            </a:r>
          </a:p>
          <a:p>
            <a:pPr lvl="1"/>
            <a:r>
              <a:rPr lang="en-US" dirty="0">
                <a:solidFill>
                  <a:srgbClr val="0033CC"/>
                </a:solidFill>
                <a:latin typeface="+mj-lt"/>
                <a:ea typeface="ＭＳ Ｐゴシック" charset="0"/>
              </a:rPr>
              <a:t>Next-line </a:t>
            </a:r>
            <a:r>
              <a:rPr lang="en-US" dirty="0" err="1">
                <a:solidFill>
                  <a:srgbClr val="0033CC"/>
                </a:solidFill>
                <a:latin typeface="+mj-lt"/>
                <a:ea typeface="ＭＳ Ｐゴシック" charset="0"/>
              </a:rPr>
              <a:t>prefetcher</a:t>
            </a:r>
            <a:r>
              <a:rPr lang="en-US" dirty="0">
                <a:solidFill>
                  <a:srgbClr val="0033CC"/>
                </a:solidFill>
                <a:latin typeface="+mj-lt"/>
                <a:ea typeface="ＭＳ Ｐゴシック" charset="0"/>
              </a:rPr>
              <a:t> </a:t>
            </a:r>
            <a:r>
              <a:rPr lang="en-US" dirty="0">
                <a:latin typeface="+mj-lt"/>
                <a:ea typeface="ＭＳ Ｐゴシック" charset="0"/>
              </a:rPr>
              <a:t>(or next sequential </a:t>
            </a:r>
            <a:r>
              <a:rPr lang="en-US" dirty="0" err="1">
                <a:latin typeface="+mj-lt"/>
                <a:ea typeface="ＭＳ Ｐゴシック" charset="0"/>
              </a:rPr>
              <a:t>prefetcher</a:t>
            </a:r>
            <a:r>
              <a:rPr lang="en-US" dirty="0">
                <a:latin typeface="+mj-lt"/>
                <a:ea typeface="ＭＳ Ｐゴシック" charset="0"/>
              </a:rPr>
              <a:t>)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Tradeoffs: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+ Simple to implement. No need for sophisticated pattern detection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+ Works well for sequential/streaming access patterns (instructions?)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-- Can waste bandwidth with irregular patterns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-- And, even regular patterns: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	- What is the </a:t>
            </a:r>
            <a:r>
              <a:rPr lang="en-US" dirty="0" err="1">
                <a:latin typeface="+mj-lt"/>
                <a:ea typeface="ＭＳ Ｐゴシック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</a:rPr>
              <a:t> accuracy if access stride = 2 and N = 1?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	- What if the program is traversing memory from higher to lower addresses?</a:t>
            </a:r>
          </a:p>
          <a:p>
            <a:pPr lvl="2">
              <a:buFont typeface="Wingdings" charset="0"/>
              <a:buNone/>
            </a:pPr>
            <a:r>
              <a:rPr lang="en-US" dirty="0">
                <a:latin typeface="+mj-lt"/>
                <a:ea typeface="ＭＳ Ｐゴシック" charset="0"/>
              </a:rPr>
              <a:t>	- Also </a:t>
            </a:r>
            <a:r>
              <a:rPr lang="en-US" dirty="0" err="1">
                <a:latin typeface="+mj-lt"/>
                <a:ea typeface="ＭＳ Ｐゴシック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</a:rPr>
              <a:t> </a:t>
            </a:r>
            <a:r>
              <a:rPr lang="ja-JP" altLang="en-US" dirty="0">
                <a:latin typeface="+mj-lt"/>
                <a:ea typeface="ＭＳ Ｐゴシック" charset="0"/>
              </a:rPr>
              <a:t>“</a:t>
            </a:r>
            <a:r>
              <a:rPr lang="en-US" altLang="ja-JP" dirty="0">
                <a:latin typeface="+mj-lt"/>
                <a:ea typeface="ＭＳ Ｐゴシック" charset="0"/>
              </a:rPr>
              <a:t>previous</a:t>
            </a:r>
            <a:r>
              <a:rPr lang="ja-JP" altLang="en-US" dirty="0">
                <a:latin typeface="+mj-lt"/>
                <a:ea typeface="ＭＳ Ｐゴシック" charset="0"/>
              </a:rPr>
              <a:t>”</a:t>
            </a:r>
            <a:r>
              <a:rPr lang="en-US" altLang="ja-JP" dirty="0">
                <a:latin typeface="+mj-lt"/>
                <a:ea typeface="ＭＳ Ｐゴシック" charset="0"/>
              </a:rPr>
              <a:t> N cache lines?</a:t>
            </a:r>
          </a:p>
          <a:p>
            <a:endParaRPr lang="en-US" dirty="0">
              <a:latin typeface="+mj-lt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8320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100"/>
    </mc:Choice>
    <mc:Fallback>
      <p:transition spd="slow" advTm="495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build="p"/>
    </p:bldLst>
  </p:timing>
  <p:extLst>
    <p:ext uri="{3A86A75C-4F4B-4683-9AE1-C65F6400EC91}">
      <p14:laserTraceLst xmlns:p14="http://schemas.microsoft.com/office/powerpoint/2010/main">
        <p14:tracePtLst>
          <p14:tracePt t="292717" x="6415088" y="4579938"/>
          <p14:tracePt t="292770" x="6415088" y="4594225"/>
          <p14:tracePt t="292817" x="6415088" y="4579938"/>
          <p14:tracePt t="292825" x="6415088" y="4557713"/>
          <p14:tracePt t="292841" x="6415088" y="4529138"/>
          <p14:tracePt t="292848" x="6465888" y="4465638"/>
          <p14:tracePt t="292865" x="6557963" y="4386263"/>
          <p14:tracePt t="292882" x="6657975" y="4329113"/>
          <p14:tracePt t="292898" x="6708775" y="4300538"/>
          <p14:tracePt t="292915" x="6723063" y="4294188"/>
          <p14:tracePt t="292931" x="6743700" y="4294188"/>
          <p14:tracePt t="292985" x="6751638" y="4294188"/>
          <p14:tracePt t="293001" x="6757988" y="4300538"/>
          <p14:tracePt t="293009" x="6757988" y="4357688"/>
          <p14:tracePt t="293017" x="6757988" y="4394200"/>
          <p14:tracePt t="293025" x="6757988" y="4429125"/>
          <p14:tracePt t="293025" x="6757988" y="4471988"/>
          <p14:tracePt t="293033" x="6757988" y="4500563"/>
          <p14:tracePt t="293048" x="6757988" y="4551363"/>
          <p14:tracePt t="293064" x="6786563" y="4608513"/>
          <p14:tracePt t="293082" x="6794500" y="4622800"/>
          <p14:tracePt t="293098" x="6808788" y="4637088"/>
          <p14:tracePt t="293116" x="6829425" y="4643438"/>
          <p14:tracePt t="293132" x="6900863" y="4651375"/>
          <p14:tracePt t="293149" x="7029450" y="4686300"/>
          <p14:tracePt t="293165" x="7172325" y="4708525"/>
          <p14:tracePt t="293182" x="7315200" y="4737100"/>
          <p14:tracePt t="293198" x="7458075" y="4757738"/>
          <p14:tracePt t="293215" x="7515225" y="4757738"/>
          <p14:tracePt t="293232" x="7537450" y="4765675"/>
          <p14:tracePt t="293248" x="7558088" y="4772025"/>
          <p14:tracePt t="293248" x="7566025" y="4779963"/>
          <p14:tracePt t="293297" x="7566025" y="4786313"/>
          <p14:tracePt t="293305" x="7580313" y="4808538"/>
          <p14:tracePt t="293321" x="7586663" y="4814888"/>
          <p14:tracePt t="293337" x="7586663" y="4837113"/>
          <p14:tracePt t="293353" x="7586663" y="4857750"/>
          <p14:tracePt t="293361" x="7586663" y="4865688"/>
          <p14:tracePt t="293367" x="7580313" y="4894263"/>
          <p14:tracePt t="293381" x="7558088" y="4937125"/>
          <p14:tracePt t="293398" x="7543800" y="4951413"/>
          <p14:tracePt t="293415" x="7523163" y="4979988"/>
          <p14:tracePt t="293431" x="7500938" y="5008563"/>
          <p14:tracePt t="293448" x="7494588" y="5037138"/>
          <p14:tracePt t="293464" x="7480300" y="5065713"/>
          <p14:tracePt t="293482" x="7458075" y="5080000"/>
          <p14:tracePt t="293498" x="7443788" y="5108575"/>
          <p14:tracePt t="293515" x="7423150" y="5129213"/>
          <p14:tracePt t="293531" x="7400925" y="5157788"/>
          <p14:tracePt t="293547" x="7372350" y="5165725"/>
          <p14:tracePt t="293565" x="7323138" y="5172075"/>
          <p14:tracePt t="293581" x="7272338" y="5172075"/>
          <p14:tracePt t="293598" x="7194550" y="5194300"/>
          <p14:tracePt t="293614" x="7137400" y="5200650"/>
          <p14:tracePt t="293632" x="7029450" y="5214938"/>
          <p14:tracePt t="293648" x="6929438" y="5251450"/>
          <p14:tracePt t="293665" x="6843713" y="5251450"/>
          <p14:tracePt t="293681" x="6737350" y="5257800"/>
          <p14:tracePt t="293698" x="6700838" y="5257800"/>
          <p14:tracePt t="293715" x="6657975" y="5265738"/>
          <p14:tracePt t="293731" x="6637338" y="5265738"/>
          <p14:tracePt t="293748" x="6615113" y="5265738"/>
          <p14:tracePt t="293764" x="6572250" y="5265738"/>
          <p14:tracePt t="293781" x="6537325" y="5265738"/>
          <p14:tracePt t="293797" x="6515100" y="5265738"/>
          <p14:tracePt t="293814" x="6480175" y="5265738"/>
          <p14:tracePt t="293831" x="6472238" y="5265738"/>
          <p14:tracePt t="293847" x="6451600" y="5265738"/>
          <p14:tracePt t="293864" x="6437313" y="5265738"/>
          <p14:tracePt t="293881" x="6380163" y="5265738"/>
          <p14:tracePt t="293898" x="6357938" y="5265738"/>
          <p14:tracePt t="293914" x="6315075" y="5265738"/>
          <p14:tracePt t="293931" x="6272213" y="5265738"/>
          <p14:tracePt t="293947" x="6208713" y="5265738"/>
          <p14:tracePt t="293964" x="6151563" y="5265738"/>
          <p14:tracePt t="293980" x="6108700" y="5265738"/>
          <p14:tracePt t="293998" x="6094413" y="5265738"/>
          <p14:tracePt t="294014" x="6072188" y="5265738"/>
          <p14:tracePt t="294030" x="6057900" y="5265738"/>
          <p14:tracePt t="294048" x="6029325" y="5251450"/>
          <p14:tracePt t="294064" x="5994400" y="5214938"/>
          <p14:tracePt t="294064" x="5986463" y="5214938"/>
          <p14:tracePt t="294082" x="5972175" y="5208588"/>
          <p14:tracePt t="294098" x="5965825" y="5200650"/>
          <p14:tracePt t="294138" x="5957888" y="5200650"/>
          <p14:tracePt t="294138" x="5951538" y="5172075"/>
          <p14:tracePt t="294154" x="5943600" y="5165725"/>
          <p14:tracePt t="294154" x="5943600" y="5157788"/>
          <p14:tracePt t="294163" x="5943600" y="5122863"/>
          <p14:tracePt t="294182" x="5929313" y="5086350"/>
          <p14:tracePt t="294197" x="5929313" y="5029200"/>
          <p14:tracePt t="294213" x="5929313" y="4965700"/>
          <p14:tracePt t="294230" x="5929313" y="4943475"/>
          <p14:tracePt t="294247" x="5929313" y="4908550"/>
          <p14:tracePt t="294264" x="5943600" y="4872038"/>
          <p14:tracePt t="294280" x="5951538" y="4851400"/>
          <p14:tracePt t="294297" x="5957888" y="4829175"/>
          <p14:tracePt t="294313" x="5965825" y="4808538"/>
          <p14:tracePt t="294331" x="5994400" y="4772025"/>
          <p14:tracePt t="294346" x="6029325" y="4743450"/>
          <p14:tracePt t="294363" x="6072188" y="4737100"/>
          <p14:tracePt t="294380" x="6115050" y="4729163"/>
          <p14:tracePt t="294396" x="6180138" y="4686300"/>
          <p14:tracePt t="294413" x="6223000" y="4679950"/>
          <p14:tracePt t="294430" x="6265863" y="4657725"/>
          <p14:tracePt t="294447" x="6323013" y="4657725"/>
          <p14:tracePt t="294463" x="6415088" y="4651375"/>
          <p14:tracePt t="294480" x="6494463" y="4643438"/>
          <p14:tracePt t="294496" x="6594475" y="4643438"/>
          <p14:tracePt t="294513" x="6643688" y="4643438"/>
          <p14:tracePt t="294530" x="6694488" y="4643438"/>
          <p14:tracePt t="294546" x="6751638" y="4643438"/>
          <p14:tracePt t="294563" x="6786563" y="4643438"/>
          <p14:tracePt t="294579" x="6829425" y="4643438"/>
          <p14:tracePt t="294597" x="6886575" y="4665663"/>
          <p14:tracePt t="294613" x="6915150" y="4665663"/>
          <p14:tracePt t="294645" x="6958013" y="4672013"/>
          <p14:tracePt t="294646" x="6994525" y="4672013"/>
          <p14:tracePt t="294663" x="7008813" y="4679950"/>
          <p14:tracePt t="294679" x="7037388" y="4694238"/>
          <p14:tracePt t="294696" x="7058025" y="4700588"/>
          <p14:tracePt t="294713" x="7086600" y="4714875"/>
          <p14:tracePt t="294729" x="7100888" y="4743450"/>
          <p14:tracePt t="294746" x="7115175" y="4751388"/>
          <p14:tracePt t="294762" x="7129463" y="4765675"/>
          <p14:tracePt t="294779" x="7143750" y="4779963"/>
          <p14:tracePt t="294796" x="7158038" y="4794250"/>
          <p14:tracePt t="294813" x="7180263" y="4814888"/>
          <p14:tracePt t="294829" x="7200900" y="4851400"/>
          <p14:tracePt t="294845" x="7208838" y="4872038"/>
          <p14:tracePt t="294863" x="7237413" y="4908550"/>
          <p14:tracePt t="294879" x="7243763" y="4929188"/>
          <p14:tracePt t="294896" x="7251700" y="4943475"/>
          <p14:tracePt t="294912" x="7272338" y="4979988"/>
          <p14:tracePt t="294930" x="7272338" y="5000625"/>
          <p14:tracePt t="294946" x="7280275" y="5022850"/>
          <p14:tracePt t="294963" x="7280275" y="5057775"/>
          <p14:tracePt t="294979" x="7280275" y="5094288"/>
          <p14:tracePt t="294996" x="7280275" y="5108575"/>
          <p14:tracePt t="295012" x="7272338" y="5122863"/>
          <p14:tracePt t="295029" x="7265988" y="5129213"/>
          <p14:tracePt t="295045" x="7251700" y="5143500"/>
          <p14:tracePt t="295062" x="7215188" y="5157788"/>
          <p14:tracePt t="295080" x="7180263" y="5172075"/>
          <p14:tracePt t="295096" x="7158038" y="5180013"/>
          <p14:tracePt t="295112" x="7115175" y="5194300"/>
          <p14:tracePt t="295112" x="7108825" y="5194300"/>
          <p14:tracePt t="295129" x="7065963" y="5200650"/>
          <p14:tracePt t="295146" x="7029450" y="5214938"/>
          <p14:tracePt t="295163" x="6986588" y="5214938"/>
          <p14:tracePt t="295179" x="6943725" y="5222875"/>
          <p14:tracePt t="295196" x="6894513" y="5222875"/>
          <p14:tracePt t="295212" x="6829425" y="5237163"/>
          <p14:tracePt t="295229" x="6765925" y="5237163"/>
          <p14:tracePt t="295245" x="6708775" y="5237163"/>
          <p14:tracePt t="295263" x="6665913" y="5237163"/>
          <p14:tracePt t="295278" x="6608763" y="5237163"/>
          <p14:tracePt t="295295" x="6565900" y="5237163"/>
          <p14:tracePt t="295312" x="6523038" y="5237163"/>
          <p14:tracePt t="295328" x="6494463" y="5243513"/>
          <p14:tracePt t="295346" x="6480175" y="5243513"/>
          <p14:tracePt t="295362" x="6451600" y="5243513"/>
          <p14:tracePt t="295378" x="6423025" y="5243513"/>
          <p14:tracePt t="295394" x="6380163" y="5243513"/>
          <p14:tracePt t="295413" x="6351588" y="5243513"/>
          <p14:tracePt t="295429" x="6323013" y="5243513"/>
          <p14:tracePt t="295445" x="6286500" y="5243513"/>
          <p14:tracePt t="295461" x="6272213" y="5243513"/>
          <p14:tracePt t="295479" x="6251575" y="5243513"/>
          <p14:tracePt t="295495" x="6208713" y="5243513"/>
          <p14:tracePt t="295512" x="6165850" y="5243513"/>
          <p14:tracePt t="295528" x="6108700" y="5243513"/>
          <p14:tracePt t="295545" x="6037263" y="5243513"/>
          <p14:tracePt t="295562" x="6015038" y="5243513"/>
          <p14:tracePt t="295578" x="5972175" y="5229225"/>
          <p14:tracePt t="295595" x="5951538" y="5214938"/>
          <p14:tracePt t="295611" x="5943600" y="5214938"/>
          <p14:tracePt t="295629" x="5929313" y="5208588"/>
          <p14:tracePt t="295645" x="5900738" y="5186363"/>
          <p14:tracePt t="295662" x="5894388" y="5180013"/>
          <p14:tracePt t="295679" x="5865813" y="5151438"/>
          <p14:tracePt t="295695" x="5857875" y="5122863"/>
          <p14:tracePt t="295712" x="5843588" y="5086350"/>
          <p14:tracePt t="295728" x="5815013" y="5057775"/>
          <p14:tracePt t="295728" x="5815013" y="5051425"/>
          <p14:tracePt t="295746" x="5815013" y="5029200"/>
          <p14:tracePt t="295762" x="5815013" y="5000625"/>
          <p14:tracePt t="295778" x="5815013" y="4965700"/>
          <p14:tracePt t="295794" x="5815013" y="4937125"/>
          <p14:tracePt t="295811" x="5815013" y="4908550"/>
          <p14:tracePt t="295828" x="5829300" y="4857750"/>
          <p14:tracePt t="295844" x="5843588" y="4837113"/>
          <p14:tracePt t="295861" x="5900738" y="4779963"/>
          <p14:tracePt t="295877" x="5957888" y="4729163"/>
          <p14:tracePt t="295894" x="5994400" y="4700588"/>
          <p14:tracePt t="295911" x="6051550" y="4679950"/>
          <p14:tracePt t="295928" x="6086475" y="4657725"/>
          <p14:tracePt t="295944" x="6108700" y="4637088"/>
          <p14:tracePt t="295960" x="6143625" y="4622800"/>
          <p14:tracePt t="296001" x="6151563" y="4622800"/>
          <p14:tracePt t="296001" x="6186488" y="4608513"/>
          <p14:tracePt t="296010" x="6243638" y="4594225"/>
          <p14:tracePt t="296033" x="6280150" y="4594225"/>
          <p14:tracePt t="296044" x="6329363" y="4594225"/>
          <p14:tracePt t="296060" x="6408738" y="4572000"/>
          <p14:tracePt t="296078" x="6465888" y="4565650"/>
          <p14:tracePt t="296094" x="6523038" y="4565650"/>
          <p14:tracePt t="296111" x="6565900" y="4557713"/>
          <p14:tracePt t="296128" x="6623050" y="4557713"/>
          <p14:tracePt t="296144" x="6672263" y="4557713"/>
          <p14:tracePt t="296144" x="6723063" y="4557713"/>
          <p14:tracePt t="296162" x="6772275" y="4557713"/>
          <p14:tracePt t="296177" x="6815138" y="4557713"/>
          <p14:tracePt t="296194" x="6837363" y="4557713"/>
          <p14:tracePt t="296210" x="6865938" y="4557713"/>
          <p14:tracePt t="296228" x="6908800" y="4557713"/>
          <p14:tracePt t="296244" x="6943725" y="4557713"/>
          <p14:tracePt t="296261" x="6958013" y="4557713"/>
          <p14:tracePt t="296277" x="6980238" y="4557713"/>
          <p14:tracePt t="296294" x="7015163" y="4565650"/>
          <p14:tracePt t="296310" x="7037388" y="4572000"/>
          <p14:tracePt t="296328" x="7065963" y="4579938"/>
          <p14:tracePt t="296344" x="7086600" y="4594225"/>
          <p14:tracePt t="296360" x="7108825" y="4614863"/>
          <p14:tracePt t="296360" x="7115175" y="4622800"/>
          <p14:tracePt t="296393" x="7123113" y="4643438"/>
          <p14:tracePt t="296394" x="7129463" y="4665663"/>
          <p14:tracePt t="296411" x="7143750" y="4686300"/>
          <p14:tracePt t="296427" x="7143750" y="4714875"/>
          <p14:tracePt t="296443" x="7143750" y="4729163"/>
          <p14:tracePt t="296460" x="7143750" y="4757738"/>
          <p14:tracePt t="296477" x="7151688" y="4772025"/>
          <p14:tracePt t="296494" x="7158038" y="4794250"/>
          <p14:tracePt t="296510" x="7186613" y="4829175"/>
          <p14:tracePt t="296528" x="7194550" y="4843463"/>
          <p14:tracePt t="296543" x="7200900" y="4857750"/>
          <p14:tracePt t="296560" x="7237413" y="4900613"/>
          <p14:tracePt t="296602" x="7237413" y="4929188"/>
          <p14:tracePt t="296610" x="7237413" y="4972050"/>
          <p14:tracePt t="296625" x="7237413" y="4986338"/>
          <p14:tracePt t="296643" x="7237413" y="5014913"/>
          <p14:tracePt t="296644" x="7237413" y="5029200"/>
          <p14:tracePt t="296660" x="7237413" y="5037138"/>
          <p14:tracePt t="296677" x="7237413" y="5057775"/>
          <p14:tracePt t="296694" x="7229475" y="5065713"/>
          <p14:tracePt t="296710" x="7208838" y="5100638"/>
          <p14:tracePt t="296726" x="7186613" y="5114925"/>
          <p14:tracePt t="296743" x="7143750" y="5143500"/>
          <p14:tracePt t="296759" x="7072313" y="5157788"/>
          <p14:tracePt t="296776" x="7000875" y="5194300"/>
          <p14:tracePt t="296794" x="6980238" y="5200650"/>
          <p14:tracePt t="296810" x="6958013" y="5208588"/>
          <p14:tracePt t="296826" x="6929438" y="5214938"/>
          <p14:tracePt t="296842" x="6900863" y="5237163"/>
          <p14:tracePt t="296860" x="6858000" y="5237163"/>
          <p14:tracePt t="296876" x="6829425" y="5243513"/>
          <p14:tracePt t="296893" x="6786563" y="5251450"/>
          <p14:tracePt t="296910" x="6751638" y="5257800"/>
          <p14:tracePt t="296927" x="6700838" y="5272088"/>
          <p14:tracePt t="296943" x="6651625" y="5280025"/>
          <p14:tracePt t="296959" x="6623050" y="5286375"/>
          <p14:tracePt t="296959" x="6594475" y="5286375"/>
          <p14:tracePt t="296978" x="6572250" y="5286375"/>
          <p14:tracePt t="296993" x="6537325" y="5286375"/>
          <p14:tracePt t="297010" x="6494463" y="5286375"/>
          <p14:tracePt t="297026" x="6457950" y="5286375"/>
          <p14:tracePt t="297043" x="6423025" y="5286375"/>
          <p14:tracePt t="297059" x="6351588" y="5286375"/>
          <p14:tracePt t="297076" x="6265863" y="5286375"/>
          <p14:tracePt t="297093" x="6172200" y="5286375"/>
          <p14:tracePt t="297109" x="6065838" y="5286375"/>
          <p14:tracePt t="297126" x="5986463" y="5272088"/>
          <p14:tracePt t="297142" x="5915025" y="5251450"/>
          <p14:tracePt t="297160" x="5843588" y="5200650"/>
          <p14:tracePt t="297176" x="5800725" y="5165725"/>
          <p14:tracePt t="297192" x="5772150" y="5151438"/>
          <p14:tracePt t="297210" x="5765800" y="5143500"/>
          <p14:tracePt t="297226" x="5751513" y="5137150"/>
          <p14:tracePt t="297242" x="5737225" y="5114925"/>
          <p14:tracePt t="297259" x="5737225" y="5100638"/>
          <p14:tracePt t="297275" x="5737225" y="5065713"/>
          <p14:tracePt t="297293" x="5737225" y="5037138"/>
          <p14:tracePt t="297309" x="5737225" y="4994275"/>
          <p14:tracePt t="297325" x="5751513" y="4972050"/>
          <p14:tracePt t="297342" x="5772150" y="4908550"/>
          <p14:tracePt t="297358" x="5786438" y="4879975"/>
          <p14:tracePt t="297375" x="5800725" y="4843463"/>
          <p14:tracePt t="297392" x="5829300" y="4794250"/>
          <p14:tracePt t="297392" x="5843588" y="4757738"/>
          <p14:tracePt t="297410" x="5886450" y="4729163"/>
          <p14:tracePt t="297425" x="5951538" y="4694238"/>
          <p14:tracePt t="297442" x="6037263" y="4665663"/>
          <p14:tracePt t="297459" x="6080125" y="4643438"/>
          <p14:tracePt t="297475" x="6151563" y="4614863"/>
          <p14:tracePt t="297492" x="6194425" y="4600575"/>
          <p14:tracePt t="297508" x="6223000" y="4594225"/>
          <p14:tracePt t="297526" x="6251575" y="4586288"/>
          <p14:tracePt t="297541" x="6286500" y="4586288"/>
          <p14:tracePt t="297559" x="6351588" y="4586288"/>
          <p14:tracePt t="297575" x="6443663" y="4586288"/>
          <p14:tracePt t="297591" x="6543675" y="4586288"/>
          <p14:tracePt t="297591" x="6600825" y="4586288"/>
          <p14:tracePt t="297609" x="6686550" y="4586288"/>
          <p14:tracePt t="297626" x="6743700" y="4586288"/>
          <p14:tracePt t="297642" x="6765925" y="4586288"/>
          <p14:tracePt t="297659" x="6780213" y="4586288"/>
          <p14:tracePt t="297675" x="6800850" y="4586288"/>
          <p14:tracePt t="297692" x="6843713" y="4614863"/>
          <p14:tracePt t="297709" x="6872288" y="4637088"/>
          <p14:tracePt t="297725" x="6943725" y="4665663"/>
          <p14:tracePt t="297743" x="7023100" y="4679950"/>
          <p14:tracePt t="297758" x="7094538" y="4700588"/>
          <p14:tracePt t="297775" x="7137400" y="4722813"/>
          <p14:tracePt t="297792" x="7186613" y="4751388"/>
          <p14:tracePt t="297808" x="7243763" y="4765675"/>
          <p14:tracePt t="297808" x="7258050" y="4779963"/>
          <p14:tracePt t="297826" x="7280275" y="4786313"/>
          <p14:tracePt t="297841" x="7294563" y="4794250"/>
          <p14:tracePt t="297881" x="7300913" y="4808538"/>
          <p14:tracePt t="297889" x="7308850" y="4851400"/>
          <p14:tracePt t="297898" x="7329488" y="4872038"/>
          <p14:tracePt t="297908" x="7329488" y="4886325"/>
          <p14:tracePt t="297925" x="7329488" y="4900613"/>
          <p14:tracePt t="297942" x="7329488" y="4922838"/>
          <p14:tracePt t="297958" x="7329488" y="4957763"/>
          <p14:tracePt t="297975" x="7315200" y="4986338"/>
          <p14:tracePt t="297991" x="7286625" y="5022850"/>
          <p14:tracePt t="298008" x="7280275" y="5051425"/>
          <p14:tracePt t="298024" x="7265988" y="5065713"/>
          <p14:tracePt t="298041" x="7251700" y="5080000"/>
          <p14:tracePt t="298058" x="7237413" y="5086350"/>
          <p14:tracePt t="298097" x="7215188" y="5094288"/>
          <p14:tracePt t="298102" x="7208838" y="5094288"/>
          <p14:tracePt t="298113" x="7200900" y="5094288"/>
          <p14:tracePt t="298125" x="7172325" y="5100638"/>
          <p14:tracePt t="298141" x="7151688" y="5122863"/>
          <p14:tracePt t="298186" x="7137400" y="5122863"/>
          <p14:tracePt t="298193" x="7123113" y="5122863"/>
          <p14:tracePt t="298201" x="7115175" y="5122863"/>
          <p14:tracePt t="298209" x="7100888" y="5129213"/>
          <p14:tracePt t="298209" x="7086600" y="5129213"/>
          <p14:tracePt t="298241" x="7080250" y="5129213"/>
          <p14:tracePt t="298241" x="7072313" y="5137150"/>
          <p14:tracePt t="298281" x="7065963" y="5143500"/>
          <p14:tracePt t="298306" x="7051675" y="5157788"/>
          <p14:tracePt t="298385" x="7043738" y="5157788"/>
          <p14:tracePt t="298465" x="7037388" y="5157788"/>
          <p14:tracePt t="298513" x="7023100" y="5157788"/>
          <p14:tracePt t="298520" x="7015163" y="5157788"/>
          <p14:tracePt t="298569" x="7008813" y="5157788"/>
          <p14:tracePt t="298585" x="7000875" y="5157788"/>
          <p14:tracePt t="298634" x="6986588" y="5157788"/>
          <p14:tracePt t="298674" x="6980238" y="5157788"/>
          <p14:tracePt t="298690" x="6972300" y="5157788"/>
          <p14:tracePt t="298706" x="6965950" y="5157788"/>
          <p14:tracePt t="298754" x="6943725" y="5157788"/>
          <p14:tracePt t="298762" x="6937375" y="5157788"/>
          <p14:tracePt t="298794" x="6929438" y="5157788"/>
          <p14:tracePt t="298802" x="6923088" y="5157788"/>
          <p14:tracePt t="298810" x="6908800" y="5157788"/>
          <p14:tracePt t="298826" x="6900863" y="5157788"/>
          <p14:tracePt t="298845" x="6894513" y="5157788"/>
          <p14:tracePt t="298850" x="6886575" y="5157788"/>
          <p14:tracePt t="298881" x="6872288" y="5157788"/>
          <p14:tracePt t="298889" x="6865938" y="5157788"/>
          <p14:tracePt t="298896" x="6858000" y="5157788"/>
          <p14:tracePt t="298906" x="6837363" y="5157788"/>
          <p14:tracePt t="298923" x="6829425" y="5157788"/>
          <p14:tracePt t="298969" x="6823075" y="5157788"/>
          <p14:tracePt t="298977" x="6815138" y="5157788"/>
          <p14:tracePt t="299002" x="6786563" y="5157788"/>
          <p14:tracePt t="299010" x="6780213" y="5157788"/>
          <p14:tracePt t="299017" x="6772275" y="5157788"/>
          <p14:tracePt t="299025" x="6757988" y="5157788"/>
          <p14:tracePt t="299040" x="6737350" y="5157788"/>
          <p14:tracePt t="299056" x="6700838" y="5157788"/>
          <p14:tracePt t="299073" x="6694488" y="5157788"/>
          <p14:tracePt t="299090" x="6665913" y="5157788"/>
          <p14:tracePt t="299107" x="6643688" y="5157788"/>
          <p14:tracePt t="299124" x="6629400" y="5157788"/>
          <p14:tracePt t="299139" x="6600825" y="5151438"/>
          <p14:tracePt t="299156" x="6586538" y="5143500"/>
          <p14:tracePt t="299172" x="6565900" y="5143500"/>
          <p14:tracePt t="299190" x="6543675" y="5143500"/>
          <p14:tracePt t="299206" x="6508750" y="5143500"/>
          <p14:tracePt t="299223" x="6500813" y="5143500"/>
          <p14:tracePt t="299240" x="6465888" y="5143500"/>
          <p14:tracePt t="299256" x="6437313" y="5143500"/>
          <p14:tracePt t="299256" x="6423025" y="5143500"/>
          <p14:tracePt t="299274" x="6357938" y="5143500"/>
          <p14:tracePt t="299290" x="6286500" y="5143500"/>
          <p14:tracePt t="299307" x="6237288" y="5143500"/>
          <p14:tracePt t="299323" x="6194425" y="5143500"/>
          <p14:tracePt t="299340" x="6143625" y="5143500"/>
          <p14:tracePt t="299355" x="6122988" y="5143500"/>
          <p14:tracePt t="299373" x="6108700" y="5143500"/>
          <p14:tracePt t="299389" x="6051550" y="5114925"/>
          <p14:tracePt t="299406" x="6029325" y="5114925"/>
          <p14:tracePt t="299423" x="5994400" y="5108575"/>
          <p14:tracePt t="299439" x="5986463" y="5108575"/>
          <p14:tracePt t="299455" x="5980113" y="5100638"/>
          <p14:tracePt t="299473" x="5957888" y="5080000"/>
          <p14:tracePt t="299490" x="5957888" y="5072063"/>
          <p14:tracePt t="299506" x="5957888" y="5037138"/>
          <p14:tracePt t="299522" x="5957888" y="5014913"/>
          <p14:tracePt t="299540" x="5957888" y="5000625"/>
          <p14:tracePt t="299556" x="5957888" y="4972050"/>
          <p14:tracePt t="299572" x="5957888" y="4957763"/>
          <p14:tracePt t="299589" x="5957888" y="4937125"/>
          <p14:tracePt t="299606" x="5957888" y="4929188"/>
          <p14:tracePt t="299622" x="5957888" y="4908550"/>
          <p14:tracePt t="299640" x="5965825" y="4894263"/>
          <p14:tracePt t="299656" x="5980113" y="4879975"/>
          <p14:tracePt t="299672" x="6000750" y="4851400"/>
          <p14:tracePt t="299689" x="6022975" y="4837113"/>
          <p14:tracePt t="299705" x="6043613" y="4829175"/>
          <p14:tracePt t="299722" x="6072188" y="4829175"/>
          <p14:tracePt t="299769" x="6080125" y="4829175"/>
          <p14:tracePt t="299777" x="6086475" y="4822825"/>
          <p14:tracePt t="299793" x="6094413" y="4814888"/>
          <p14:tracePt t="299802" x="6100763" y="4814888"/>
          <p14:tracePt t="299817" x="6108700" y="4814888"/>
          <p14:tracePt t="299822" x="6115050" y="4808538"/>
          <p14:tracePt t="299838" x="6157913" y="4800600"/>
          <p14:tracePt t="299855" x="6165850" y="4794250"/>
          <p14:tracePt t="299872" x="6186488" y="4794250"/>
          <p14:tracePt t="299888" x="6208713" y="4779963"/>
          <p14:tracePt t="299906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Stride </a:t>
            </a:r>
            <a:r>
              <a:rPr lang="en-US" sz="3200" dirty="0" err="1">
                <a:latin typeface="+mj-lt"/>
                <a:cs typeface="B Titr" panose="00000700000000000000" pitchFamily="2" charset="-78"/>
              </a:rPr>
              <a:t>Prefetchers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16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996950"/>
            <a:ext cx="8915400" cy="51943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+mj-lt"/>
              </a:rPr>
              <a:t>Two kinds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Instruction program counter (PC) based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Cache block address based</a:t>
            </a: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r>
              <a:rPr lang="en-US" dirty="0">
                <a:latin typeface="+mj-lt"/>
              </a:rPr>
              <a:t>Instruction based:</a:t>
            </a:r>
          </a:p>
          <a:p>
            <a:pPr lvl="1"/>
            <a:r>
              <a:rPr lang="en-US" sz="2600" dirty="0">
                <a:latin typeface="+mj-lt"/>
                <a:ea typeface="ＭＳ Ｐゴシック" charset="0"/>
              </a:rPr>
              <a:t>Baer and Chen, </a:t>
            </a:r>
            <a:r>
              <a:rPr lang="ja-JP" altLang="en-US" sz="2600" dirty="0">
                <a:latin typeface="+mj-lt"/>
                <a:ea typeface="ＭＳ Ｐゴシック" charset="0"/>
              </a:rPr>
              <a:t>“</a:t>
            </a:r>
            <a:r>
              <a:rPr lang="en-US" altLang="ja-JP" sz="2600" dirty="0">
                <a:solidFill>
                  <a:srgbClr val="FF0000"/>
                </a:solidFill>
                <a:latin typeface="+mj-lt"/>
                <a:ea typeface="ＭＳ Ｐゴシック" charset="0"/>
              </a:rPr>
              <a:t>An effective on-chip preloading scheme to reduce data access penalty</a:t>
            </a:r>
            <a:r>
              <a:rPr lang="en-US" altLang="ja-JP" sz="2600" dirty="0">
                <a:latin typeface="+mj-lt"/>
                <a:ea typeface="ＭＳ Ｐゴシック" charset="0"/>
              </a:rPr>
              <a:t>,</a:t>
            </a:r>
            <a:r>
              <a:rPr lang="ja-JP" altLang="en-US" sz="2600" dirty="0">
                <a:latin typeface="+mj-lt"/>
                <a:ea typeface="ＭＳ Ｐゴシック" charset="0"/>
              </a:rPr>
              <a:t>”</a:t>
            </a:r>
            <a:r>
              <a:rPr lang="en-US" altLang="ja-JP" sz="2600" dirty="0">
                <a:latin typeface="+mj-lt"/>
                <a:ea typeface="ＭＳ Ｐゴシック" charset="0"/>
              </a:rPr>
              <a:t> SC 1991.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Idea: </a:t>
            </a:r>
          </a:p>
          <a:p>
            <a:pPr lvl="2"/>
            <a:r>
              <a:rPr lang="en-US" dirty="0">
                <a:latin typeface="+mj-lt"/>
                <a:ea typeface="ＭＳ Ｐゴシック" charset="0"/>
              </a:rPr>
              <a:t>Record the distance between the memory addresses referenced by a load instruction (i.e. stride of the load) as well as the last address referenced by the load</a:t>
            </a:r>
          </a:p>
          <a:p>
            <a:pPr lvl="2"/>
            <a:r>
              <a:rPr lang="en-US" dirty="0">
                <a:latin typeface="+mj-lt"/>
                <a:ea typeface="ＭＳ Ｐゴシック" charset="0"/>
              </a:rPr>
              <a:t>Next time the same load instruction is fetched</a:t>
            </a:r>
            <a:r>
              <a:rPr lang="en-US" dirty="0" smtClean="0">
                <a:latin typeface="+mj-lt"/>
                <a:ea typeface="ＭＳ Ｐゴシック" charset="0"/>
              </a:rPr>
              <a:t>, </a:t>
            </a:r>
            <a:r>
              <a:rPr lang="en-US" dirty="0">
                <a:latin typeface="+mj-lt"/>
                <a:ea typeface="ＭＳ Ｐゴシック" charset="0"/>
              </a:rPr>
              <a:t>prefetch </a:t>
            </a:r>
            <a:r>
              <a:rPr lang="en-US" dirty="0">
                <a:solidFill>
                  <a:srgbClr val="0033CC"/>
                </a:solidFill>
                <a:latin typeface="+mj-lt"/>
                <a:ea typeface="ＭＳ Ｐゴシック" charset="0"/>
              </a:rPr>
              <a:t>last address + stride</a:t>
            </a:r>
          </a:p>
          <a:p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pPr lvl="1"/>
            <a:endParaRPr lang="en-US" dirty="0">
              <a:latin typeface="+mj-lt"/>
              <a:ea typeface="ＭＳ Ｐゴシック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40384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017"/>
    </mc:Choice>
    <mc:Fallback>
      <p:transition spd="slow" advTm="286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 smtClean="0">
                <a:latin typeface="+mj-lt"/>
                <a:cs typeface="B Titr" panose="00000700000000000000" pitchFamily="2" charset="-78"/>
              </a:rPr>
              <a:t>Copyright Notice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600" dirty="0" smtClean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dirty="0" smtClean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Graduate Computer Architecture, handouts, by Prof. </a:t>
            </a:r>
            <a:r>
              <a:rPr lang="en-US" sz="2600" dirty="0" smtClean="0">
                <a:solidFill>
                  <a:prstClr val="black"/>
                </a:solidFill>
                <a:latin typeface="Calibri"/>
              </a:rPr>
              <a:t>Samira Khan, 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University of </a:t>
            </a:r>
            <a:r>
              <a:rPr lang="en-US" sz="2600" dirty="0" smtClean="0">
                <a:solidFill>
                  <a:prstClr val="black"/>
                </a:solidFill>
                <a:latin typeface="Calibri"/>
              </a:rPr>
              <a:t>Virginia, Fall 2017.</a:t>
            </a: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600" b="1" dirty="0" smtClean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b="1" dirty="0" smtClean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984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12"/>
    </mc:Choice>
    <mc:Fallback>
      <p:transition spd="slow" advTm="11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 smtClean="0">
                <a:latin typeface="+mj-lt"/>
                <a:cs typeface="B Titr" panose="00000700000000000000" pitchFamily="2" charset="-78"/>
              </a:rPr>
              <a:t>Prefetching: Outline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28600" y="996950"/>
            <a:ext cx="8610600" cy="5194300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Why prefetch? Why could/does it work?</a:t>
            </a:r>
          </a:p>
          <a:p>
            <a:r>
              <a:rPr lang="en-US" dirty="0">
                <a:latin typeface="+mj-lt"/>
              </a:rPr>
              <a:t>The four questions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What (to prefetch), when, where, how</a:t>
            </a:r>
          </a:p>
          <a:p>
            <a:r>
              <a:rPr lang="en-US" dirty="0">
                <a:latin typeface="+mj-lt"/>
              </a:rPr>
              <a:t>Software prefetching algorithms</a:t>
            </a:r>
          </a:p>
          <a:p>
            <a:r>
              <a:rPr lang="en-US" dirty="0">
                <a:latin typeface="+mj-lt"/>
              </a:rPr>
              <a:t>Hardware prefetching algorithms</a:t>
            </a:r>
          </a:p>
          <a:p>
            <a:r>
              <a:rPr lang="en-US" dirty="0" smtClean="0">
                <a:latin typeface="+mj-lt"/>
              </a:rPr>
              <a:t>Prefetching </a:t>
            </a:r>
            <a:r>
              <a:rPr lang="en-US" dirty="0">
                <a:latin typeface="+mj-lt"/>
              </a:rPr>
              <a:t>performance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Coverage, accuracy, timeliness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Bandwidth consumption, cache </a:t>
            </a:r>
            <a:r>
              <a:rPr lang="en-US" dirty="0" smtClean="0">
                <a:latin typeface="+mj-lt"/>
                <a:ea typeface="ＭＳ Ｐゴシック" charset="0"/>
              </a:rPr>
              <a:t>pollution</a:t>
            </a:r>
            <a:endParaRPr lang="en-US" dirty="0">
              <a:latin typeface="+mj-lt"/>
              <a:ea typeface="ＭＳ Ｐゴシック" charset="0"/>
            </a:endParaRPr>
          </a:p>
        </p:txBody>
      </p:sp>
      <p:sp>
        <p:nvSpPr>
          <p:cNvPr id="8" name="AutoShape 4" descr="{\displaystyle Coverage={\frac {\text{Cache Misses eliminated by Prefetching}}{\text{Total Cache Misses}}}}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714"/>
          <a:stretch/>
        </p:blipFill>
        <p:spPr bwMode="auto">
          <a:xfrm>
            <a:off x="5579169" y="4150153"/>
            <a:ext cx="3595109" cy="358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>
            <a:off x="611560" y="5661248"/>
            <a:ext cx="5858669" cy="364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81890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812"/>
    </mc:Choice>
    <mc:Fallback>
      <p:transition spd="slow" advTm="492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6238" x="7758113" y="4314825"/>
          <p14:tracePt t="216350" x="7751763" y="4314825"/>
          <p14:tracePt t="216358" x="7743825" y="4314825"/>
          <p14:tracePt t="216360" x="7723188" y="4314825"/>
          <p14:tracePt t="216374" x="7715250" y="4314825"/>
          <p14:tracePt t="216422" x="7708900" y="4314825"/>
          <p14:tracePt t="216430" x="7686675" y="4329113"/>
          <p14:tracePt t="216435" x="7666038" y="4329113"/>
          <p14:tracePt t="216441" x="7608888" y="4357688"/>
          <p14:tracePt t="216457" x="7580313" y="4365625"/>
          <p14:tracePt t="216474" x="7523163" y="4371975"/>
          <p14:tracePt t="216490" x="7466013" y="4400550"/>
          <p14:tracePt t="216508" x="7443788" y="4408488"/>
          <p14:tracePt t="216524" x="7400925" y="4422775"/>
          <p14:tracePt t="216540" x="7366000" y="4451350"/>
          <p14:tracePt t="216540" x="7351713" y="4471988"/>
          <p14:tracePt t="216559" x="7300913" y="4494213"/>
          <p14:tracePt t="216575" x="7265988" y="4514850"/>
          <p14:tracePt t="216591" x="7229475" y="4529138"/>
          <p14:tracePt t="216607" x="7223125" y="4529138"/>
          <p14:tracePt t="216624" x="7215188" y="4537075"/>
          <p14:tracePt t="216640" x="7200900" y="4537075"/>
          <p14:tracePt t="216657" x="7158038" y="4537075"/>
          <p14:tracePt t="216674" x="7094538" y="4537075"/>
          <p14:tracePt t="216691" x="7058025" y="4537075"/>
          <p14:tracePt t="216708" x="7008813" y="4537075"/>
          <p14:tracePt t="216724" x="6951663" y="4537075"/>
          <p14:tracePt t="216741" x="6858000" y="4522788"/>
          <p14:tracePt t="216757" x="6751638" y="4486275"/>
          <p14:tracePt t="216774" x="6723063" y="4479925"/>
          <p14:tracePt t="216791" x="6680200" y="4471988"/>
          <p14:tracePt t="216808" x="6657975" y="4465638"/>
          <p14:tracePt t="216824" x="6600825" y="4465638"/>
          <p14:tracePt t="216841" x="6572250" y="4443413"/>
          <p14:tracePt t="216886" x="6551613" y="4437063"/>
          <p14:tracePt t="216902" x="6543675" y="4429125"/>
          <p14:tracePt t="216914" x="6537325" y="4422775"/>
          <p14:tracePt t="216926" x="6523038" y="4394200"/>
          <p14:tracePt t="216934" x="6515100" y="4386263"/>
          <p14:tracePt t="216950" x="6508750" y="4371975"/>
          <p14:tracePt t="217029" x="6508750" y="4357688"/>
          <p14:tracePt t="217038" x="6515100" y="4351338"/>
          <p14:tracePt t="217046" x="6523038" y="4343400"/>
          <p14:tracePt t="217054" x="6523038" y="4337050"/>
          <p14:tracePt t="217066" x="6529388" y="4314825"/>
          <p14:tracePt t="217073" x="6551613" y="4314825"/>
          <p14:tracePt t="217090" x="6586538" y="4300538"/>
          <p14:tracePt t="217107" x="6643688" y="4265613"/>
          <p14:tracePt t="217123" x="6694488" y="4237038"/>
          <p14:tracePt t="217140" x="6737350" y="4208463"/>
          <p14:tracePt t="217175" x="6765925" y="4194175"/>
          <p14:tracePt t="217175" x="6780213" y="4179888"/>
          <p14:tracePt t="217190" x="6837363" y="4171950"/>
          <p14:tracePt t="217206" x="6872288" y="4165600"/>
          <p14:tracePt t="217223" x="6951663" y="4122738"/>
          <p14:tracePt t="217240" x="7008813" y="4071938"/>
          <p14:tracePt t="217257" x="7072313" y="4043363"/>
          <p14:tracePt t="217273" x="7100888" y="4037013"/>
          <p14:tracePt t="217290" x="7115175" y="4029075"/>
          <p14:tracePt t="217326" x="7137400" y="4029075"/>
          <p14:tracePt t="217339" x="7143750" y="4022725"/>
          <p14:tracePt t="217340" x="7158038" y="4022725"/>
          <p14:tracePt t="217357" x="7215188" y="4022725"/>
          <p14:tracePt t="217374" x="7294563" y="4022725"/>
          <p14:tracePt t="217390" x="7437438" y="4022725"/>
          <p14:tracePt t="217407" x="7515225" y="4022725"/>
          <p14:tracePt t="217423" x="7586663" y="3994150"/>
          <p14:tracePt t="217440" x="7666038" y="3994150"/>
          <p14:tracePt t="217455" x="7686675" y="3994150"/>
          <p14:tracePt t="217473" x="7723188" y="3994150"/>
          <p14:tracePt t="217490" x="7800975" y="3994150"/>
          <p14:tracePt t="217506" x="7908925" y="3994150"/>
          <p14:tracePt t="217523" x="8051800" y="3994150"/>
          <p14:tracePt t="217539" x="8201025" y="3994150"/>
          <p14:tracePt t="217556" x="8351838" y="3965575"/>
          <p14:tracePt t="217572" x="8429625" y="3965575"/>
          <p14:tracePt t="217589" x="8451850" y="3951288"/>
          <p14:tracePt t="217631" x="8472488" y="3951288"/>
          <p14:tracePt t="217638" x="8480425" y="3951288"/>
          <p14:tracePt t="217646" x="8509000" y="3951288"/>
          <p14:tracePt t="217660" x="8551863" y="3951288"/>
          <p14:tracePt t="217672" x="8594725" y="3951288"/>
          <p14:tracePt t="217689" x="8651875" y="3951288"/>
          <p14:tracePt t="217706" x="8694738" y="3951288"/>
          <p14:tracePt t="217723" x="8737600" y="3951288"/>
          <p14:tracePt t="217740" x="8780463" y="3951288"/>
          <p14:tracePt t="217755" x="8823325" y="3943350"/>
          <p14:tracePt t="217772" x="8858250" y="3943350"/>
          <p14:tracePt t="217788" x="8894763" y="3943350"/>
          <p14:tracePt t="217806" x="8915400" y="3943350"/>
          <p14:tracePt t="217806" x="8923338" y="3943350"/>
          <p14:tracePt t="217823" x="8951913" y="3943350"/>
          <p14:tracePt t="217839" x="8972550" y="3943350"/>
          <p14:tracePt t="217855" x="8980488" y="3943350"/>
          <p14:tracePt t="217966" x="8986838" y="3943350"/>
          <p14:tracePt t="217974" x="8986838" y="3951288"/>
          <p14:tracePt t="217982" x="8994775" y="3971925"/>
          <p14:tracePt t="217995" x="8994775" y="4000500"/>
          <p14:tracePt t="218006" x="8994775" y="4057650"/>
          <p14:tracePt t="218023" x="8994775" y="4079875"/>
          <p14:tracePt t="218039" x="8994775" y="4108450"/>
          <p14:tracePt t="218056" x="8994775" y="4122738"/>
          <p14:tracePt t="218072" x="8994775" y="4137025"/>
          <p14:tracePt t="218089" x="8994775" y="4157663"/>
          <p14:tracePt t="218106" x="8980488" y="4179888"/>
          <p14:tracePt t="218122" x="8972550" y="4200525"/>
          <p14:tracePt t="218139" x="8958263" y="4222750"/>
          <p14:tracePt t="218156" x="8943975" y="4237038"/>
          <p14:tracePt t="218172" x="8937625" y="4243388"/>
          <p14:tracePt t="218189" x="8929688" y="4251325"/>
          <p14:tracePt t="218205" x="8901113" y="4271963"/>
          <p14:tracePt t="218222" x="8872538" y="4279900"/>
          <p14:tracePt t="218238" x="8829675" y="4279900"/>
          <p14:tracePt t="218256" x="8772525" y="4279900"/>
          <p14:tracePt t="218272" x="8737600" y="4279900"/>
          <p14:tracePt t="218289" x="8694738" y="4286250"/>
          <p14:tracePt t="218305" x="8651875" y="4308475"/>
          <p14:tracePt t="218322" x="8609013" y="4314825"/>
          <p14:tracePt t="218339" x="8572500" y="4322763"/>
          <p14:tracePt t="218355" x="8529638" y="4322763"/>
          <p14:tracePt t="218372" x="8515350" y="4322763"/>
          <p14:tracePt t="218389" x="8480425" y="4322763"/>
          <p14:tracePt t="218406" x="8451850" y="4322763"/>
          <p14:tracePt t="218422" x="8380413" y="4322763"/>
          <p14:tracePt t="218438" x="8337550" y="4322763"/>
          <p14:tracePt t="218455" x="8294688" y="4322763"/>
          <p14:tracePt t="218471" x="8243888" y="4322763"/>
          <p14:tracePt t="218487" x="8194675" y="4337050"/>
          <p14:tracePt t="218505" x="8123238" y="4337050"/>
          <p14:tracePt t="218521" x="8015288" y="4365625"/>
          <p14:tracePt t="218538" x="7966075" y="4365625"/>
          <p14:tracePt t="218555" x="7951788" y="4365625"/>
          <p14:tracePt t="218571" x="7915275" y="4365625"/>
          <p14:tracePt t="218588" x="7880350" y="4365625"/>
          <p14:tracePt t="218605" x="7837488" y="4365625"/>
          <p14:tracePt t="218621" x="7800975" y="4365625"/>
          <p14:tracePt t="218639" x="7758113" y="4365625"/>
          <p14:tracePt t="218654" x="7715250" y="4365625"/>
          <p14:tracePt t="218671" x="7680325" y="4365625"/>
          <p14:tracePt t="218687" x="7643813" y="4365625"/>
          <p14:tracePt t="218705" x="7637463" y="4365625"/>
          <p14:tracePt t="218721" x="7623175" y="4365625"/>
          <p14:tracePt t="218738" x="7600950" y="4365625"/>
          <p14:tracePt t="218754" x="7566025" y="4365625"/>
          <p14:tracePt t="218770" x="7523163" y="4365625"/>
          <p14:tracePt t="218788" x="7458075" y="4365625"/>
          <p14:tracePt t="218804" x="7400925" y="4365625"/>
          <p14:tracePt t="218821" x="7337425" y="4365625"/>
          <p14:tracePt t="218837" x="7272338" y="4365625"/>
          <p14:tracePt t="218854" x="7251700" y="4365625"/>
          <p14:tracePt t="218870" x="7237413" y="4365625"/>
          <p14:tracePt t="218887" x="7208838" y="4365625"/>
          <p14:tracePt t="218904" x="7165975" y="4365625"/>
          <p14:tracePt t="218921" x="7123113" y="4365625"/>
          <p14:tracePt t="218938" x="7080250" y="4365625"/>
          <p14:tracePt t="218954" x="7051675" y="4365625"/>
          <p14:tracePt t="218971" x="7029450" y="4365625"/>
          <p14:tracePt t="218987" x="7015163" y="4365625"/>
          <p14:tracePt t="219005" x="6980238" y="4365625"/>
          <p14:tracePt t="219021" x="6937375" y="4365625"/>
          <p14:tracePt t="219038" x="6894513" y="4365625"/>
          <p14:tracePt t="219053" x="6843713" y="4365625"/>
          <p14:tracePt t="219071" x="6808788" y="4365625"/>
          <p14:tracePt t="219087" x="6780213" y="4365625"/>
          <p14:tracePt t="219104" x="6743700" y="4357688"/>
          <p14:tracePt t="219120" x="6737350" y="4357688"/>
          <p14:tracePt t="219137" x="6723063" y="4357688"/>
          <p14:tracePt t="219191" x="6708775" y="4357688"/>
          <p14:tracePt t="219207" x="6694488" y="4357688"/>
          <p14:tracePt t="219214" x="6686550" y="4351338"/>
          <p14:tracePt t="219220" x="6651625" y="4351338"/>
          <p14:tracePt t="219236" x="6615113" y="4337050"/>
          <p14:tracePt t="219253" x="6594475" y="4314825"/>
          <p14:tracePt t="219270" x="6580188" y="4308475"/>
          <p14:tracePt t="219287" x="6557963" y="4308475"/>
          <p14:tracePt t="219304" x="6523038" y="4300538"/>
          <p14:tracePt t="219320" x="6494463" y="4286250"/>
          <p14:tracePt t="219337" x="6457950" y="4271963"/>
          <p14:tracePt t="219353" x="6443663" y="4265613"/>
          <p14:tracePt t="219398" x="6437313" y="4265613"/>
          <p14:tracePt t="219405" x="6408738" y="4257675"/>
          <p14:tracePt t="219422" x="6400800" y="4257675"/>
          <p14:tracePt t="219430" x="6394450" y="4251325"/>
          <p14:tracePt t="219439" x="6386513" y="4243388"/>
          <p14:tracePt t="219453" x="6380163" y="4237038"/>
          <p14:tracePt t="219470" x="6372225" y="4229100"/>
          <p14:tracePt t="219510" x="6365875" y="4222750"/>
          <p14:tracePt t="219517" x="6357938" y="4214813"/>
          <p14:tracePt t="219520" x="6351588" y="4208463"/>
          <p14:tracePt t="219536" x="6343650" y="4194175"/>
          <p14:tracePt t="219553" x="6337300" y="4179888"/>
          <p14:tracePt t="219570" x="6337300" y="4171950"/>
          <p14:tracePt t="219586" x="6337300" y="4151313"/>
          <p14:tracePt t="219603" x="6343650" y="4143375"/>
          <p14:tracePt t="219646" x="6351588" y="4137025"/>
          <p14:tracePt t="219654" x="6357938" y="4129088"/>
          <p14:tracePt t="219686" x="6372225" y="4122738"/>
          <p14:tracePt t="219686" x="6400800" y="4114800"/>
          <p14:tracePt t="219710" x="6408738" y="4114800"/>
          <p14:tracePt t="219718" x="6429375" y="4108450"/>
          <p14:tracePt t="219726" x="6480175" y="4094163"/>
          <p14:tracePt t="219739" x="6508750" y="4079875"/>
          <p14:tracePt t="219752" x="6515100" y="4079875"/>
          <p14:tracePt t="219790" x="6529388" y="4079875"/>
          <p14:tracePt t="219803" x="6537325" y="4071938"/>
          <p14:tracePt t="219807" x="6551613" y="4065588"/>
          <p14:tracePt t="219820" x="6586538" y="4057650"/>
          <p14:tracePt t="219836" x="6608763" y="4043363"/>
          <p14:tracePt t="219853" x="6651625" y="4043363"/>
          <p14:tracePt t="219869" x="6686550" y="4043363"/>
          <p14:tracePt t="219886" x="6708775" y="4043363"/>
          <p14:tracePt t="219904" x="6715125" y="4037013"/>
          <p14:tracePt t="219919" x="6729413" y="4037013"/>
          <p14:tracePt t="219936" x="6737350" y="4037013"/>
          <p14:tracePt t="219952" x="6751638" y="4037013"/>
          <p14:tracePt t="219970" x="6780213" y="4037013"/>
          <p14:tracePt t="219986" x="6800850" y="4029075"/>
          <p14:tracePt t="220003" x="6823075" y="4029075"/>
          <p14:tracePt t="220019" x="6829425" y="4029075"/>
          <p14:tracePt t="220036" x="6843713" y="4029075"/>
          <p14:tracePt t="220052" x="6858000" y="4029075"/>
          <p14:tracePt t="220068" x="6886575" y="4029075"/>
          <p14:tracePt t="220087" x="6900863" y="4029075"/>
          <p14:tracePt t="220102" x="6923088" y="4029075"/>
          <p14:tracePt t="220119" x="6937375" y="4029075"/>
          <p14:tracePt t="220135" x="6958013" y="4029075"/>
          <p14:tracePt t="220214" x="6958013" y="4037013"/>
          <p14:tracePt t="220220" x="6958013" y="4051300"/>
          <p14:tracePt t="220238" x="6958013" y="4057650"/>
          <p14:tracePt t="220246" x="6958013" y="4071938"/>
          <p14:tracePt t="220260" x="6958013" y="4094163"/>
          <p14:tracePt t="220366" x="6951663" y="4100513"/>
          <p14:tracePt t="220399" x="6951663" y="4114800"/>
          <p14:tracePt t="220407" x="6951663" y="4122738"/>
          <p14:tracePt t="220408" x="6951663" y="4129088"/>
          <p14:tracePt t="220418" x="6951663" y="4137025"/>
          <p14:tracePt t="220435" x="6958013" y="4143375"/>
          <p14:tracePt t="220452" x="6994525" y="4165600"/>
          <p14:tracePt t="220510" x="7000875" y="4165600"/>
          <p14:tracePt t="220518" x="7008813" y="4165600"/>
          <p14:tracePt t="220520" x="7015163" y="4179888"/>
          <p14:tracePt t="220542" x="7029450" y="4179888"/>
          <p14:tracePt t="220553" x="7043738" y="4179888"/>
          <p14:tracePt t="220556" x="7080250" y="4186238"/>
          <p14:tracePt t="220568" x="7137400" y="4214813"/>
          <p14:tracePt t="220585" x="7194550" y="4214813"/>
          <p14:tracePt t="220602" x="7229475" y="4222750"/>
          <p14:tracePt t="220618" x="7251700" y="4222750"/>
          <p14:tracePt t="220635" x="7265988" y="4229100"/>
          <p14:tracePt t="220651" x="7286625" y="4243388"/>
          <p14:tracePt t="220668" x="7315200" y="4251325"/>
          <p14:tracePt t="220685" x="7358063" y="4251325"/>
          <p14:tracePt t="220702" x="7429500" y="4251325"/>
          <p14:tracePt t="220719" x="7480300" y="4251325"/>
          <p14:tracePt t="220734" x="7551738" y="4265613"/>
          <p14:tracePt t="220751" x="7572375" y="4271963"/>
          <p14:tracePt t="220769" x="7608888" y="4271963"/>
          <p14:tracePt t="220785" x="7623175" y="4286250"/>
          <p14:tracePt t="220802" x="7658100" y="4286250"/>
          <p14:tracePt t="220818" x="7700963" y="4286250"/>
          <p14:tracePt t="220834" x="7743825" y="4286250"/>
          <p14:tracePt t="220851" x="7794625" y="4286250"/>
          <p14:tracePt t="220868" x="7843838" y="4294188"/>
          <p14:tracePt t="220884" x="7866063" y="4294188"/>
          <p14:tracePt t="220884" x="7872413" y="4294188"/>
          <p14:tracePt t="220902" x="7880350" y="4294188"/>
          <p14:tracePt t="220918" x="7937500" y="4294188"/>
          <p14:tracePt t="220935" x="7986713" y="4294188"/>
          <p14:tracePt t="220951" x="8029575" y="4294188"/>
          <p14:tracePt t="220969" x="8080375" y="4294188"/>
          <p14:tracePt t="220984" x="8129588" y="4294188"/>
          <p14:tracePt t="221002" x="8172450" y="4294188"/>
          <p14:tracePt t="221017" x="8201025" y="4294188"/>
          <p14:tracePt t="221034" x="8258175" y="4294188"/>
          <p14:tracePt t="221052" x="8286750" y="4294188"/>
          <p14:tracePt t="221067" x="8337550" y="4294188"/>
          <p14:tracePt t="221085" x="8386763" y="4294188"/>
          <p14:tracePt t="221101" x="8429625" y="4294188"/>
          <p14:tracePt t="221101" x="8443913" y="4294188"/>
          <p14:tracePt t="221119" x="8480425" y="4294188"/>
          <p14:tracePt t="221134" x="8515350" y="4294188"/>
          <p14:tracePt t="221151" x="8558213" y="4294188"/>
          <p14:tracePt t="221167" x="8586788" y="4294188"/>
          <p14:tracePt t="221183" x="8615363" y="4294188"/>
          <p14:tracePt t="221201" x="8629650" y="4294188"/>
          <p14:tracePt t="221218" x="8637588" y="4294188"/>
          <p14:tracePt t="221234" x="8643938" y="4294188"/>
          <p14:tracePt t="221251" x="8666163" y="4294188"/>
          <p14:tracePt t="221267" x="8709025" y="4294188"/>
          <p14:tracePt t="221283" x="8758238" y="4294188"/>
          <p14:tracePt t="221301" x="8780463" y="4294188"/>
          <p14:tracePt t="221317" x="8815388" y="4294188"/>
          <p14:tracePt t="221335" x="8851900" y="4294188"/>
          <p14:tracePt t="221351" x="8880475" y="4294188"/>
          <p14:tracePt t="221367" x="8894763" y="4286250"/>
          <p14:tracePt t="221383" x="8923338" y="4286250"/>
          <p14:tracePt t="221400" x="8937625" y="4286250"/>
          <p14:tracePt t="221418" x="8966200" y="4271963"/>
          <p14:tracePt t="221434" x="8986838" y="4257675"/>
          <p14:tracePt t="221450" x="8994775" y="4243388"/>
          <p14:tracePt t="221467" x="9001125" y="4237038"/>
          <p14:tracePt t="221484" x="9015413" y="4214813"/>
          <p14:tracePt t="221500" x="9015413" y="4208463"/>
          <p14:tracePt t="221516" x="9015413" y="4194175"/>
          <p14:tracePt t="221516" x="9015413" y="4179888"/>
          <p14:tracePt t="221535" x="9015413" y="4171950"/>
          <p14:tracePt t="221550" x="9015413" y="4165600"/>
          <p14:tracePt t="221567" x="9009063" y="4143375"/>
          <p14:tracePt t="221583" x="8980488" y="4114800"/>
          <p14:tracePt t="221601" x="8951913" y="4094163"/>
          <p14:tracePt t="221617" x="8909050" y="4086225"/>
          <p14:tracePt t="221633" x="8843963" y="4086225"/>
          <p14:tracePt t="221650" x="8786813" y="4071938"/>
          <p14:tracePt t="221667" x="8694738" y="4071938"/>
          <p14:tracePt t="221683" x="8615363" y="4065588"/>
          <p14:tracePt t="221700" x="8529638" y="4065588"/>
          <p14:tracePt t="221717" x="8451850" y="4065588"/>
          <p14:tracePt t="221734" x="8358188" y="4065588"/>
          <p14:tracePt t="221751" x="8272463" y="4043363"/>
          <p14:tracePt t="221767" x="8208963" y="4043363"/>
          <p14:tracePt t="221784" x="8158163" y="4043363"/>
          <p14:tracePt t="221800" x="8108950" y="4057650"/>
          <p14:tracePt t="221817" x="8066088" y="4057650"/>
          <p14:tracePt t="221833" x="8023225" y="4065588"/>
          <p14:tracePt t="221850" x="7937500" y="4094163"/>
          <p14:tracePt t="221867" x="7858125" y="4108450"/>
          <p14:tracePt t="221883" x="7829550" y="4114800"/>
          <p14:tracePt t="221901" x="7780338" y="4143375"/>
          <p14:tracePt t="221916" x="7751763" y="4151313"/>
          <p14:tracePt t="221934" x="7700963" y="4179888"/>
          <p14:tracePt t="221950" x="7615238" y="4208463"/>
          <p14:tracePt t="221966" x="7551738" y="4237038"/>
          <p14:tracePt t="221983" x="7508875" y="4257675"/>
          <p14:tracePt t="221999" x="7458075" y="4279900"/>
          <p14:tracePt t="222016" x="7451725" y="4286250"/>
          <p14:tracePt t="222033" x="7429500" y="4286250"/>
          <p14:tracePt t="222051" x="7408863" y="4300538"/>
          <p14:tracePt t="222065" x="7372350" y="4314825"/>
          <p14:tracePt t="222082" x="7351713" y="4322763"/>
          <p14:tracePt t="222100" x="7337425" y="4322763"/>
          <p14:tracePt t="222117" x="7323138" y="4329113"/>
          <p14:tracePt t="222133" x="7300913" y="4329113"/>
          <p14:tracePt t="222149" x="7294563" y="4329113"/>
          <p14:tracePt t="222254" x="7272338" y="4343400"/>
          <p14:tracePt t="222262" x="7265988" y="4343400"/>
          <p14:tracePt t="222310" x="7258050" y="4343400"/>
          <p14:tracePt t="222318" x="7251700" y="4343400"/>
          <p14:tracePt t="222335" x="7243763" y="4343400"/>
          <p14:tracePt t="222341" x="7229475" y="4343400"/>
          <p14:tracePt t="222350" x="7194550" y="4343400"/>
          <p14:tracePt t="222367" x="7172325" y="4357688"/>
          <p14:tracePt t="222383" x="7137400" y="4357688"/>
          <p14:tracePt t="222399" x="7108825" y="4365625"/>
          <p14:tracePt t="222416" x="7058025" y="4365625"/>
          <p14:tracePt t="222432" x="7037388" y="4371975"/>
          <p14:tracePt t="222448" x="6994525" y="4371975"/>
          <p14:tracePt t="222465" x="6965950" y="4386263"/>
          <p14:tracePt t="222482" x="6908800" y="4394200"/>
          <p14:tracePt t="222499" x="6880225" y="4400550"/>
          <p14:tracePt t="222515" x="6865938" y="4400550"/>
          <p14:tracePt t="222532" x="6851650" y="4400550"/>
          <p14:tracePt t="222549" x="6843713" y="4400550"/>
          <p14:tracePt t="222566" x="6829425" y="4400550"/>
          <p14:tracePt t="222582" x="6794500" y="4400550"/>
          <p14:tracePt t="222600" x="6772275" y="4400550"/>
          <p14:tracePt t="222646" x="6765925" y="4400550"/>
          <p14:tracePt t="222654" x="6757988" y="4400550"/>
          <p14:tracePt t="222662" x="6751638" y="4400550"/>
          <p14:tracePt t="222670" x="6729413" y="4400550"/>
          <p14:tracePt t="222682" x="6715125" y="4400550"/>
          <p14:tracePt t="222698" x="6700838" y="4400550"/>
          <p14:tracePt t="222715" x="6686550" y="4400550"/>
          <p14:tracePt t="222732" x="6657975" y="4400550"/>
          <p14:tracePt t="222749" x="6651625" y="4400550"/>
          <p14:tracePt t="222765" x="6615113" y="4400550"/>
          <p14:tracePt t="222814" x="6608763" y="4400550"/>
          <p14:tracePt t="222830" x="6600825" y="4400550"/>
          <p14:tracePt t="222838" x="6580188" y="4394200"/>
          <p14:tracePt t="222854" x="6565900" y="4394200"/>
          <p14:tracePt t="222865" x="6543675" y="4386263"/>
          <p14:tracePt t="222881" x="6537325" y="4386263"/>
          <p14:tracePt t="222899" x="6529388" y="4386263"/>
          <p14:tracePt t="222915" x="6515100" y="4379913"/>
          <p14:tracePt t="222966" x="6508750" y="4371975"/>
          <p14:tracePt t="222998" x="6500813" y="4371975"/>
          <p14:tracePt t="223823" x="6508750" y="4371975"/>
          <p14:tracePt t="223830" x="6537325" y="4371975"/>
          <p14:tracePt t="223839" x="6551613" y="4371975"/>
          <p14:tracePt t="223854" x="6586538" y="4371975"/>
          <p14:tracePt t="223864" x="6637338" y="4371975"/>
          <p14:tracePt t="223880" x="6680200" y="4371975"/>
          <p14:tracePt t="223897" x="6708775" y="4371975"/>
          <p14:tracePt t="223914" x="6757988" y="4371975"/>
          <p14:tracePt t="223930" x="6800850" y="4371975"/>
          <p14:tracePt t="223947" x="6851650" y="4371975"/>
          <p14:tracePt t="223963" x="6886575" y="4371975"/>
          <p14:tracePt t="223981" x="6923088" y="4371975"/>
          <p14:tracePt t="223997" x="6965950" y="4365625"/>
          <p14:tracePt t="224014" x="7043738" y="4357688"/>
          <p14:tracePt t="224031" x="7094538" y="4343400"/>
          <p14:tracePt t="224047" x="7115175" y="4343400"/>
          <p14:tracePt t="224063" x="7158038" y="4329113"/>
          <p14:tracePt t="224080" x="7194550" y="4329113"/>
          <p14:tracePt t="224097" x="7237413" y="4314825"/>
          <p14:tracePt t="224113" x="7280275" y="4314825"/>
          <p14:tracePt t="224130" x="7286625" y="4314825"/>
          <p14:tracePt t="224146" x="7308850" y="4314825"/>
          <p14:tracePt t="224164" x="7351713" y="4314825"/>
          <p14:tracePt t="224180" x="7423150" y="4314825"/>
          <p14:tracePt t="224197" x="7466013" y="4314825"/>
          <p14:tracePt t="224212" x="7500938" y="4314825"/>
          <p14:tracePt t="224231" x="7523163" y="4314825"/>
          <p14:tracePt t="224246" x="7543800" y="4308475"/>
          <p14:tracePt t="224263" x="7572375" y="4308475"/>
          <p14:tracePt t="224280" x="7600950" y="4308475"/>
          <p14:tracePt t="224296" x="7623175" y="4308475"/>
          <p14:tracePt t="224313" x="7672388" y="4308475"/>
          <p14:tracePt t="224330" x="7715250" y="4300538"/>
          <p14:tracePt t="224346" x="7758113" y="4279900"/>
          <p14:tracePt t="224363" x="7794625" y="4279900"/>
          <p14:tracePt t="224379" x="7815263" y="4279900"/>
          <p14:tracePt t="224396" x="7837488" y="4279900"/>
          <p14:tracePt t="224413" x="7866063" y="4279900"/>
          <p14:tracePt t="224413" x="7872413" y="4279900"/>
          <p14:tracePt t="224446" x="7880350" y="4279900"/>
          <p14:tracePt t="224447" x="7900988" y="4279900"/>
          <p14:tracePt t="224463" x="7915275" y="4279900"/>
          <p14:tracePt t="224479" x="7951788" y="4271963"/>
          <p14:tracePt t="224496" x="7972425" y="4271963"/>
          <p14:tracePt t="224513" x="7994650" y="4265613"/>
          <p14:tracePt t="224529" x="8023225" y="4265613"/>
          <p14:tracePt t="224546" x="8037513" y="4265613"/>
          <p14:tracePt t="224563" x="8058150" y="4265613"/>
          <p14:tracePt t="224579" x="8086725" y="4265613"/>
          <p14:tracePt t="224596" x="8115300" y="4265613"/>
          <p14:tracePt t="224596" x="8137525" y="4265613"/>
          <p14:tracePt t="224615" x="8151813" y="4265613"/>
          <p14:tracePt t="224629" x="8201025" y="4265613"/>
          <p14:tracePt t="224629" x="8223250" y="4265613"/>
          <p14:tracePt t="224646" x="8272463" y="4279900"/>
          <p14:tracePt t="224662" x="8308975" y="4286250"/>
          <p14:tracePt t="224680" x="8329613" y="4286250"/>
          <p14:tracePt t="224696" x="8358188" y="4294188"/>
          <p14:tracePt t="224712" x="8394700" y="4300538"/>
          <p14:tracePt t="224729" x="8429625" y="4322763"/>
          <p14:tracePt t="224746" x="8443913" y="4329113"/>
          <p14:tracePt t="224763" x="8466138" y="4343400"/>
          <p14:tracePt t="224779" x="8494713" y="4357688"/>
          <p14:tracePt t="224796" x="8501063" y="4365625"/>
          <p14:tracePt t="224812" x="8515350" y="4371975"/>
          <p14:tracePt t="224829" x="8523288" y="4400550"/>
          <p14:tracePt t="224846" x="8537575" y="4414838"/>
          <p14:tracePt t="224862" x="8537575" y="4429125"/>
          <p14:tracePt t="224879" x="8543925" y="4451350"/>
          <p14:tracePt t="224895" x="8551863" y="4457700"/>
          <p14:tracePt t="224913" x="8551863" y="4479925"/>
          <p14:tracePt t="224929" x="8551863" y="4494213"/>
          <p14:tracePt t="224946" x="8551863" y="4508500"/>
          <p14:tracePt t="224962" x="8551863" y="4522788"/>
          <p14:tracePt t="224979" x="8551863" y="4529138"/>
          <p14:tracePt t="224995" x="8543925" y="4543425"/>
          <p14:tracePt t="225012" x="8523288" y="4572000"/>
          <p14:tracePt t="225028" x="8480425" y="4572000"/>
          <p14:tracePt t="225045" x="8429625" y="4608513"/>
          <p14:tracePt t="225045" x="8415338" y="4608513"/>
          <p14:tracePt t="225062" x="8372475" y="4629150"/>
          <p14:tracePt t="225079" x="8323263" y="4629150"/>
          <p14:tracePt t="225095" x="8243888" y="4651375"/>
          <p14:tracePt t="225112" x="8180388" y="4657725"/>
          <p14:tracePt t="225129" x="8086725" y="4665663"/>
          <p14:tracePt t="225144" x="7986713" y="4700588"/>
          <p14:tracePt t="225162" x="7923213" y="4700588"/>
          <p14:tracePt t="225178" x="7851775" y="4708525"/>
          <p14:tracePt t="225196" x="7808913" y="4708525"/>
          <p14:tracePt t="225211" x="7766050" y="4708525"/>
          <p14:tracePt t="225228" x="7700963" y="4708525"/>
          <p14:tracePt t="225245" x="7608888" y="4708525"/>
          <p14:tracePt t="225261" x="7515225" y="4708525"/>
          <p14:tracePt t="225279" x="7466013" y="4708525"/>
          <p14:tracePt t="225295" x="7415213" y="4708525"/>
          <p14:tracePt t="225312" x="7386638" y="4708525"/>
          <p14:tracePt t="225328" x="7351713" y="4708525"/>
          <p14:tracePt t="225344" x="7329488" y="4708525"/>
          <p14:tracePt t="225362" x="7286625" y="4708525"/>
          <p14:tracePt t="225378" x="7223125" y="4708525"/>
          <p14:tracePt t="225396" x="7180263" y="4708525"/>
          <p14:tracePt t="225411" x="7123113" y="4708525"/>
          <p14:tracePt t="225428" x="7058025" y="4708525"/>
          <p14:tracePt t="225445" x="6951663" y="4708525"/>
          <p14:tracePt t="225461" x="6908800" y="4708525"/>
          <p14:tracePt t="225478" x="6872288" y="4708525"/>
          <p14:tracePt t="225495" x="6865938" y="4700588"/>
          <p14:tracePt t="225511" x="6851650" y="4679950"/>
          <p14:tracePt t="225528" x="6851650" y="4651375"/>
          <p14:tracePt t="225545" x="6837363" y="4629150"/>
          <p14:tracePt t="225561" x="6837363" y="4594225"/>
          <p14:tracePt t="225578" x="6837363" y="4551363"/>
          <p14:tracePt t="225595" x="6829425" y="4529138"/>
          <p14:tracePt t="225612" x="6829425" y="4494213"/>
          <p14:tracePt t="225628" x="6829425" y="4471988"/>
          <p14:tracePt t="225644" x="6829425" y="4457700"/>
          <p14:tracePt t="225661" x="6829425" y="4429125"/>
          <p14:tracePt t="225678" x="6886575" y="4379913"/>
          <p14:tracePt t="225695" x="6943725" y="4351338"/>
          <p14:tracePt t="225711" x="7023100" y="4308475"/>
          <p14:tracePt t="225728" x="7094538" y="4279900"/>
          <p14:tracePt t="225744" x="7186613" y="4257675"/>
          <p14:tracePt t="225761" x="7294563" y="4243388"/>
          <p14:tracePt t="225778" x="7386638" y="4222750"/>
          <p14:tracePt t="225795" x="7494588" y="4222750"/>
          <p14:tracePt t="225811" x="7551738" y="4222750"/>
          <p14:tracePt t="225827" x="7594600" y="4222750"/>
          <p14:tracePt t="225844" x="7651750" y="4222750"/>
          <p14:tracePt t="225861" x="7694613" y="4214813"/>
          <p14:tracePt t="225861" x="7723188" y="4214813"/>
          <p14:tracePt t="225879" x="7766050" y="4208463"/>
          <p14:tracePt t="225894" x="7823200" y="4200525"/>
          <p14:tracePt t="225912" x="7866063" y="4200525"/>
          <p14:tracePt t="225927" x="7908925" y="4200525"/>
          <p14:tracePt t="225945" x="7937500" y="4200525"/>
          <p14:tracePt t="225961" x="7980363" y="4200525"/>
          <p14:tracePt t="225978" x="8037513" y="4200525"/>
          <p14:tracePt t="225994" x="8080375" y="4200525"/>
          <p14:tracePt t="226010" x="8115300" y="4200525"/>
          <p14:tracePt t="226027" x="8151813" y="4214813"/>
          <p14:tracePt t="226043" x="8166100" y="4214813"/>
          <p14:tracePt t="226061" x="8208963" y="4237038"/>
          <p14:tracePt t="226077" x="8229600" y="4257675"/>
          <p14:tracePt t="226077" x="8251825" y="4265613"/>
          <p14:tracePt t="226095" x="8280400" y="4286250"/>
          <p14:tracePt t="226110" x="8329613" y="4314825"/>
          <p14:tracePt t="226127" x="8343900" y="4329113"/>
          <p14:tracePt t="226144" x="8358188" y="4329113"/>
          <p14:tracePt t="226161" x="8380413" y="4343400"/>
          <p14:tracePt t="226177" x="8408988" y="4357688"/>
          <p14:tracePt t="226193" x="8423275" y="4365625"/>
          <p14:tracePt t="226210" x="8437563" y="4379913"/>
          <p14:tracePt t="226227" x="8451850" y="4386263"/>
          <p14:tracePt t="226271" x="8451850" y="4394200"/>
          <p14:tracePt t="226278" x="8451850" y="4408488"/>
          <p14:tracePt t="226279" x="8451850" y="4414838"/>
          <p14:tracePt t="226293" x="8451850" y="4451350"/>
          <p14:tracePt t="226310" x="8451850" y="4457700"/>
          <p14:tracePt t="226326" x="8451850" y="4471988"/>
          <p14:tracePt t="226343" x="8443913" y="4486275"/>
          <p14:tracePt t="226359" x="8408988" y="4514850"/>
          <p14:tracePt t="226377" x="8358188" y="4522788"/>
          <p14:tracePt t="226394" x="8323263" y="4551363"/>
          <p14:tracePt t="226410" x="8258175" y="4572000"/>
          <p14:tracePt t="226427" x="8194675" y="4608513"/>
          <p14:tracePt t="226444" x="8115300" y="4622800"/>
          <p14:tracePt t="226461" x="8072438" y="4643438"/>
          <p14:tracePt t="226477" x="8015288" y="4665663"/>
          <p14:tracePt t="226493" x="7900988" y="4694238"/>
          <p14:tracePt t="226510" x="7823200" y="4708525"/>
          <p14:tracePt t="226527" x="7758113" y="4708525"/>
          <p14:tracePt t="226543" x="7680325" y="4708525"/>
          <p14:tracePt t="226559" x="7629525" y="4708525"/>
          <p14:tracePt t="226577" x="7572375" y="4708525"/>
          <p14:tracePt t="226593" x="7494588" y="4708525"/>
          <p14:tracePt t="226609" x="7408863" y="4708525"/>
          <p14:tracePt t="226625" x="7351713" y="4708525"/>
          <p14:tracePt t="226643" x="7315200" y="4708525"/>
          <p14:tracePt t="226660" x="7272338" y="4714875"/>
          <p14:tracePt t="226675" x="7258050" y="4722813"/>
          <p14:tracePt t="226694" x="7223125" y="4722813"/>
          <p14:tracePt t="226709" x="0" y="0"/>
        </p14:tracePtLst>
        <p14:tracePtLst>
          <p14:tracePt t="283967" x="2865438" y="5622925"/>
          <p14:tracePt t="284054" x="2871788" y="5637213"/>
          <p14:tracePt t="284062" x="2894013" y="5637213"/>
          <p14:tracePt t="284070" x="2914650" y="5651500"/>
          <p14:tracePt t="284077" x="2979738" y="5680075"/>
          <p14:tracePt t="284094" x="3028950" y="5686425"/>
          <p14:tracePt t="284118" x="3057525" y="5686425"/>
          <p14:tracePt t="284134" x="3100388" y="5686425"/>
          <p14:tracePt t="284150" x="3128963" y="5694363"/>
          <p14:tracePt t="284166" x="3151188" y="5694363"/>
          <p14:tracePt t="284179" x="3179763" y="5700713"/>
          <p14:tracePt t="284214" x="3194050" y="5708650"/>
          <p14:tracePt t="284229" x="3200400" y="5715000"/>
          <p14:tracePt t="284243" x="3200400" y="5722938"/>
          <p14:tracePt t="284243" x="3208338" y="5743575"/>
          <p14:tracePt t="284270" x="3228975" y="5757863"/>
          <p14:tracePt t="284286" x="3236913" y="5765800"/>
          <p14:tracePt t="284318" x="3243263" y="5772150"/>
          <p14:tracePt t="284334" x="3243263" y="5786438"/>
          <p14:tracePt t="284349" x="3251200" y="5794375"/>
          <p14:tracePt t="284381" x="3257550" y="5800725"/>
          <p14:tracePt t="284414" x="3265488" y="5815013"/>
          <p14:tracePt t="284446" x="3271838" y="5822950"/>
          <p14:tracePt t="284485" x="3271838" y="5829300"/>
          <p14:tracePt t="284494" x="3271838" y="5837238"/>
          <p14:tracePt t="284502" x="3271838" y="5843588"/>
          <p14:tracePt t="284558" x="3271838" y="5851525"/>
          <p14:tracePt t="284566" x="3257550" y="5851525"/>
          <p14:tracePt t="284585" x="3251200" y="5851525"/>
          <p14:tracePt t="284587" x="3236913" y="5851525"/>
          <p14:tracePt t="284592" x="3214688" y="5851525"/>
          <p14:tracePt t="284609" x="3208338" y="5851525"/>
          <p14:tracePt t="284653" x="3194050" y="5851525"/>
          <p14:tracePt t="284662" x="3186113" y="5851525"/>
          <p14:tracePt t="284694" x="3179763" y="5851525"/>
          <p14:tracePt t="284710" x="3179763" y="5843588"/>
          <p14:tracePt t="284726" x="3179763" y="5837238"/>
          <p14:tracePt t="284742" x="3186113" y="5815013"/>
          <p14:tracePt t="284749" x="3194050" y="5815013"/>
          <p14:tracePt t="284757" x="3208338" y="5815013"/>
          <p14:tracePt t="284765" x="3236913" y="5815013"/>
          <p14:tracePt t="284776" x="3257550" y="5815013"/>
          <p14:tracePt t="284792" x="3294063" y="5800725"/>
          <p14:tracePt t="284808" x="3314700" y="5800725"/>
          <p14:tracePt t="284825" x="3336925" y="5800725"/>
          <p14:tracePt t="284843" x="3351213" y="5800725"/>
          <p14:tracePt t="284859" x="3365500" y="5800725"/>
          <p14:tracePt t="284875" x="3386138" y="5800725"/>
          <p14:tracePt t="284893" x="3422650" y="5800725"/>
          <p14:tracePt t="284893" x="3429000" y="5800725"/>
          <p14:tracePt t="284909" x="3451225" y="5800725"/>
          <p14:tracePt t="284926" x="3465513" y="5800725"/>
          <p14:tracePt t="284943" x="3486150" y="5800725"/>
          <p14:tracePt t="284960" x="3514725" y="5800725"/>
          <p14:tracePt t="284975" x="3536950" y="5794375"/>
          <p14:tracePt t="285013" x="3543300" y="5794375"/>
          <p14:tracePt t="285021" x="3571875" y="5794375"/>
          <p14:tracePt t="285029" x="3600450" y="5794375"/>
          <p14:tracePt t="285041" x="3614738" y="5794375"/>
          <p14:tracePt t="285059" x="3636963" y="5794375"/>
          <p14:tracePt t="285110" x="3651250" y="5794375"/>
          <p14:tracePt t="285117" x="3657600" y="5794375"/>
          <p14:tracePt t="285149" x="3665538" y="5794375"/>
          <p14:tracePt t="285178" x="3679825" y="5794375"/>
          <p14:tracePt t="285213" x="3686175" y="5794375"/>
          <p14:tracePt t="285222" x="3694113" y="5794375"/>
          <p14:tracePt t="285246" x="3700463" y="5794375"/>
          <p14:tracePt t="285254" x="3714750" y="5794375"/>
          <p14:tracePt t="285262" x="3722688" y="5794375"/>
          <p14:tracePt t="285280" x="3729038" y="5794375"/>
          <p14:tracePt t="285310" x="3736975" y="5794375"/>
          <p14:tracePt t="285318" x="3751263" y="5794375"/>
          <p14:tracePt t="285334" x="3757613" y="5794375"/>
          <p14:tracePt t="285341" x="3765550" y="5794375"/>
          <p14:tracePt t="285373" x="3771900" y="5794375"/>
          <p14:tracePt t="285381" x="3794125" y="5794375"/>
          <p14:tracePt t="285438" x="3800475" y="5794375"/>
          <p14:tracePt t="285557" x="3786188" y="5794375"/>
          <p14:tracePt t="285566" x="3765550" y="5794375"/>
          <p14:tracePt t="285574" x="3736975" y="5800725"/>
          <p14:tracePt t="285591" x="3700463" y="5800725"/>
          <p14:tracePt t="285592" x="3665538" y="5808663"/>
          <p14:tracePt t="285608" x="3614738" y="5808663"/>
          <p14:tracePt t="285624" x="3594100" y="5822950"/>
          <p14:tracePt t="285641" x="3557588" y="5822950"/>
          <p14:tracePt t="285657" x="3543300" y="5822950"/>
          <p14:tracePt t="285675" x="3522663" y="5822950"/>
          <p14:tracePt t="285691" x="3500438" y="5822950"/>
          <p14:tracePt t="285708" x="3479800" y="5822950"/>
          <p14:tracePt t="285724" x="3471863" y="5822950"/>
          <p14:tracePt t="285741" x="3443288" y="5822950"/>
          <p14:tracePt t="285757" x="3429000" y="5822950"/>
          <p14:tracePt t="285806" x="3422650" y="5822950"/>
          <p14:tracePt t="285814" x="3408363" y="5822950"/>
          <p14:tracePt t="285824" x="3400425" y="5822950"/>
          <p14:tracePt t="285824" x="3394075" y="5822950"/>
          <p14:tracePt t="285957" x="3400425" y="5822950"/>
          <p14:tracePt t="285965" x="3429000" y="5815013"/>
          <p14:tracePt t="285974" x="3443288" y="5815013"/>
          <p14:tracePt t="285981" x="3479800" y="5800725"/>
          <p14:tracePt t="285997" x="3494088" y="5794375"/>
          <p14:tracePt t="286008" x="3514725" y="5794375"/>
          <p14:tracePt t="286024" x="3522663" y="5794375"/>
          <p14:tracePt t="286041" x="3529013" y="5794375"/>
          <p14:tracePt t="286058" x="3551238" y="5794375"/>
          <p14:tracePt t="286118" x="3557588" y="5794375"/>
          <p14:tracePt t="286157" x="3565525" y="5794375"/>
          <p14:tracePt t="286198" x="3571875" y="5794375"/>
          <p14:tracePt t="286206" x="3594100" y="5794375"/>
          <p14:tracePt t="286214" x="3636963" y="5794375"/>
          <p14:tracePt t="286224" x="3708400" y="5794375"/>
          <p14:tracePt t="286240" x="3808413" y="5794375"/>
          <p14:tracePt t="286256" x="3886200" y="5794375"/>
          <p14:tracePt t="286273" x="3971925" y="5794375"/>
          <p14:tracePt t="286291" x="4057650" y="5794375"/>
          <p14:tracePt t="286308" x="4129088" y="5794375"/>
          <p14:tracePt t="286324" x="4200525" y="5794375"/>
          <p14:tracePt t="286341" x="4265613" y="5794375"/>
          <p14:tracePt t="286356" x="4322763" y="5794375"/>
          <p14:tracePt t="286373" x="4371975" y="5794375"/>
          <p14:tracePt t="286390" x="4457700" y="5794375"/>
          <p14:tracePt t="286408" x="4551363" y="5794375"/>
          <p14:tracePt t="286423" x="4594225" y="5794375"/>
          <p14:tracePt t="286440" x="4614863" y="5794375"/>
          <p14:tracePt t="286456" x="4651375" y="5794375"/>
          <p14:tracePt t="286474" x="4694238" y="5794375"/>
          <p14:tracePt t="286491" x="4722813" y="5794375"/>
          <p14:tracePt t="286507" x="4743450" y="5800725"/>
          <p14:tracePt t="286523" x="4765675" y="5800725"/>
          <p14:tracePt t="286540" x="4779963" y="5800725"/>
          <p14:tracePt t="286556" x="4822825" y="5800725"/>
          <p14:tracePt t="286573" x="4914900" y="5800725"/>
          <p14:tracePt t="286590" x="4979988" y="5800725"/>
          <p14:tracePt t="286606" x="5029200" y="5800725"/>
          <p14:tracePt t="286623" x="5072063" y="5800725"/>
          <p14:tracePt t="286640" x="5086350" y="5800725"/>
          <p14:tracePt t="286656" x="5108575" y="5800725"/>
          <p14:tracePt t="286673" x="5151438" y="5800725"/>
          <p14:tracePt t="286690" x="5194300" y="5800725"/>
          <p14:tracePt t="286706" x="5251450" y="5800725"/>
          <p14:tracePt t="286723" x="5314950" y="5800725"/>
          <p14:tracePt t="286740" x="5386388" y="5808663"/>
          <p14:tracePt t="286756" x="5400675" y="5822950"/>
          <p14:tracePt t="286772" x="5429250" y="5822950"/>
          <p14:tracePt t="286790" x="5451475" y="5822950"/>
          <p14:tracePt t="286805" x="5480050" y="5837238"/>
          <p14:tracePt t="286958" x="5480050" y="5843588"/>
          <p14:tracePt t="286963" x="5451475" y="5851525"/>
          <p14:tracePt t="286974" x="5429250" y="5851525"/>
          <p14:tracePt t="286974" x="5380038" y="5857875"/>
          <p14:tracePt t="286990" x="5337175" y="5857875"/>
          <p14:tracePt t="287006" x="5280025" y="5880100"/>
          <p14:tracePt t="287022" x="5257800" y="5880100"/>
          <p14:tracePt t="287039" x="5229225" y="5880100"/>
          <p14:tracePt t="287055" x="5180013" y="5880100"/>
          <p14:tracePt t="287072" x="5157788" y="5880100"/>
          <p14:tracePt t="287089" x="5094288" y="5880100"/>
          <p14:tracePt t="287106" x="5037138" y="5880100"/>
          <p14:tracePt t="287123" x="4986338" y="5880100"/>
          <p14:tracePt t="287139" x="4937125" y="5880100"/>
          <p14:tracePt t="287156" x="4908550" y="5880100"/>
          <p14:tracePt t="287172" x="4865688" y="5880100"/>
          <p14:tracePt t="287189" x="4829175" y="5880100"/>
          <p14:tracePt t="287205" x="4794250" y="5880100"/>
          <p14:tracePt t="287222" x="4772025" y="5880100"/>
          <p14:tracePt t="287239" x="4737100" y="5880100"/>
          <p14:tracePt t="287256" x="4714875" y="5880100"/>
          <p14:tracePt t="287272" x="4694238" y="5880100"/>
          <p14:tracePt t="287289" x="4672013" y="5880100"/>
          <p14:tracePt t="287306" x="4651375" y="5872163"/>
          <p14:tracePt t="287322" x="4637088" y="5872163"/>
          <p14:tracePt t="287339" x="4629150" y="5872163"/>
          <p14:tracePt t="287355" x="4622800" y="5872163"/>
          <p14:tracePt t="287398" x="4614863" y="5865813"/>
          <p14:tracePt t="287406" x="4600575" y="5865813"/>
          <p14:tracePt t="287413" x="4594225" y="5865813"/>
          <p14:tracePt t="287422" x="4572000" y="5857875"/>
          <p14:tracePt t="287438" x="4565650" y="5851525"/>
          <p14:tracePt t="287456" x="4557713" y="5843588"/>
          <p14:tracePt t="287494" x="4551363" y="5837238"/>
          <p14:tracePt t="287510" x="4551363" y="5822950"/>
          <p14:tracePt t="287517" x="4551363" y="5815013"/>
          <p14:tracePt t="287522" x="4551363" y="5780088"/>
          <p14:tracePt t="287538" x="4565650" y="5743575"/>
          <p14:tracePt t="287556" x="4572000" y="5729288"/>
          <p14:tracePt t="287572" x="4586288" y="5708650"/>
          <p14:tracePt t="287588" x="4586288" y="5700713"/>
          <p14:tracePt t="287638" x="4594225" y="5694363"/>
          <p14:tracePt t="287654" x="4600575" y="5680075"/>
          <p14:tracePt t="287669" x="4608513" y="5672138"/>
          <p14:tracePt t="287670" x="4614863" y="5665788"/>
          <p14:tracePt t="287688" x="4629150" y="5651500"/>
          <p14:tracePt t="287705" x="4665663" y="5637213"/>
          <p14:tracePt t="287721" x="4708525" y="5629275"/>
          <p14:tracePt t="287737" x="4779963" y="5608638"/>
          <p14:tracePt t="287755" x="4843463" y="5608638"/>
          <p14:tracePt t="287771" x="4908550" y="5608638"/>
          <p14:tracePt t="287788" x="4951413" y="5608638"/>
          <p14:tracePt t="287805" x="4994275" y="5608638"/>
          <p14:tracePt t="287822" x="5037138" y="5608638"/>
          <p14:tracePt t="287838" x="5065713" y="5608638"/>
          <p14:tracePt t="287855" x="5114925" y="5608638"/>
          <p14:tracePt t="287871" x="5157788" y="5614988"/>
          <p14:tracePt t="287888" x="5186363" y="5614988"/>
          <p14:tracePt t="287905" x="5200650" y="5614988"/>
          <p14:tracePt t="287921" x="5208588" y="5614988"/>
          <p14:tracePt t="287998" x="5214938" y="5622925"/>
          <p14:tracePt t="288003" x="5214938" y="5629275"/>
          <p14:tracePt t="288012" x="5214938" y="5637213"/>
          <p14:tracePt t="288021" x="5129213" y="5694363"/>
          <p14:tracePt t="288038" x="5057775" y="5715000"/>
          <p14:tracePt t="288054" x="4994275" y="5743575"/>
          <p14:tracePt t="288071" x="4937125" y="5757863"/>
          <p14:tracePt t="288087" x="4851400" y="5786438"/>
          <p14:tracePt t="288104" x="4794250" y="5786438"/>
          <p14:tracePt t="288122" x="4708525" y="5786438"/>
          <p14:tracePt t="288137" x="4614863" y="5786438"/>
          <p14:tracePt t="288154" x="4537075" y="5786438"/>
          <p14:tracePt t="288171" x="4457700" y="5786438"/>
          <p14:tracePt t="288187" x="4414838" y="5786438"/>
          <p14:tracePt t="288204" x="4357688" y="5786438"/>
          <p14:tracePt t="288221" x="4200525" y="5786438"/>
          <p14:tracePt t="288238" x="4157663" y="5786438"/>
          <p14:tracePt t="288254" x="4079875" y="5786438"/>
          <p14:tracePt t="288272" x="4014788" y="5786438"/>
          <p14:tracePt t="288288" x="3951288" y="5786438"/>
          <p14:tracePt t="288304" x="3922713" y="5786438"/>
          <p14:tracePt t="288320" x="3900488" y="5786438"/>
          <p14:tracePt t="288337" x="3886200" y="5786438"/>
          <p14:tracePt t="288353" x="3865563" y="5786438"/>
          <p14:tracePt t="288371" x="3851275" y="5786438"/>
          <p14:tracePt t="288388" x="3814763" y="5786438"/>
          <p14:tracePt t="288403" x="3779838" y="5786438"/>
          <p14:tracePt t="288421" x="3722688" y="5786438"/>
          <p14:tracePt t="288437" x="3629025" y="5786438"/>
          <p14:tracePt t="288455" x="3571875" y="5800725"/>
          <p14:tracePt t="288471" x="3508375" y="5808663"/>
          <p14:tracePt t="288488" x="3451225" y="5822950"/>
          <p14:tracePt t="288503" x="3436938" y="5822950"/>
          <p14:tracePt t="288520" x="3400425" y="5822950"/>
          <p14:tracePt t="288536" x="3371850" y="5822950"/>
          <p14:tracePt t="288553" x="3328988" y="5822950"/>
          <p14:tracePt t="288571" x="3286125" y="5822950"/>
          <p14:tracePt t="288587" x="3243263" y="5822950"/>
          <p14:tracePt t="288604" x="3200400" y="5822950"/>
          <p14:tracePt t="288620" x="3165475" y="5822950"/>
          <p14:tracePt t="288637" x="3143250" y="5822950"/>
          <p14:tracePt t="288653" x="3128963" y="5822950"/>
          <p14:tracePt t="288670" x="3122613" y="5822950"/>
          <p14:tracePt t="288687" x="3114675" y="5822950"/>
          <p14:tracePt t="288704" x="3094038" y="5822950"/>
          <p14:tracePt t="288721" x="3065463" y="5822950"/>
          <p14:tracePt t="288737" x="3051175" y="5822950"/>
          <p14:tracePt t="288753" x="3036888" y="5822950"/>
          <p14:tracePt t="288770" x="2994025" y="5822950"/>
          <p14:tracePt t="288787" x="2951163" y="5822950"/>
          <p14:tracePt t="288803" x="2914650" y="5822950"/>
          <p14:tracePt t="288820" x="2886075" y="5822950"/>
          <p14:tracePt t="288836" x="2857500" y="5800725"/>
          <p14:tracePt t="288885" x="2843213" y="5800725"/>
          <p14:tracePt t="288893" x="2828925" y="5794375"/>
          <p14:tracePt t="288909" x="2822575" y="5794375"/>
          <p14:tracePt t="288918" x="2814638" y="5786438"/>
          <p14:tracePt t="288926" x="2800350" y="5786438"/>
          <p14:tracePt t="288937" x="2786063" y="5780088"/>
          <p14:tracePt t="288974" x="2779713" y="5772150"/>
          <p14:tracePt t="288981" x="2771775" y="5751513"/>
          <p14:tracePt t="288997" x="2771775" y="5743575"/>
          <p14:tracePt t="289030" x="2771775" y="5729288"/>
          <p14:tracePt t="289038" x="2771775" y="5715000"/>
          <p14:tracePt t="289054" x="2771775" y="5708650"/>
          <p14:tracePt t="289055" x="2771775" y="5686425"/>
          <p14:tracePt t="289070" x="2800350" y="5665788"/>
          <p14:tracePt t="289087" x="2828925" y="5665788"/>
          <p14:tracePt t="289103" x="2871788" y="5657850"/>
          <p14:tracePt t="289120" x="2914650" y="5657850"/>
          <p14:tracePt t="289136" x="3008313" y="5657850"/>
          <p14:tracePt t="289153" x="3108325" y="5657850"/>
          <p14:tracePt t="289169" x="3222625" y="5637213"/>
          <p14:tracePt t="289186" x="3279775" y="5622925"/>
          <p14:tracePt t="289204" x="3314700" y="5622925"/>
          <p14:tracePt t="289219" x="3322638" y="5622925"/>
          <p14:tracePt t="289236" x="3336925" y="5622925"/>
          <p14:tracePt t="289252" x="3351213" y="5622925"/>
          <p14:tracePt t="289310" x="3357563" y="5622925"/>
          <p14:tracePt t="289317" x="3371850" y="5614988"/>
          <p14:tracePt t="289349" x="3394075" y="5614988"/>
          <p14:tracePt t="289358" x="3422650" y="5614988"/>
          <p14:tracePt t="289374" x="3443288" y="5614988"/>
          <p14:tracePt t="289377" x="3451225" y="5614988"/>
          <p14:tracePt t="289386" x="3486150" y="5614988"/>
          <p14:tracePt t="289402" x="3508375" y="5614988"/>
          <p14:tracePt t="289419" x="3522663" y="5622925"/>
          <p14:tracePt t="289435" x="3557588" y="5622925"/>
          <p14:tracePt t="289453" x="3571875" y="5622925"/>
          <p14:tracePt t="289469" x="3600450" y="5629275"/>
          <p14:tracePt t="289486" x="3636963" y="5629275"/>
          <p14:tracePt t="289502" x="3651250" y="5629275"/>
          <p14:tracePt t="289549" x="3657600" y="5629275"/>
          <p14:tracePt t="289557" x="3671888" y="5643563"/>
          <p14:tracePt t="289573" x="3679825" y="5651500"/>
          <p14:tracePt t="289590" x="3686175" y="5657850"/>
          <p14:tracePt t="289602" x="3694113" y="5672138"/>
          <p14:tracePt t="289603" x="3700463" y="5694363"/>
          <p14:tracePt t="289619" x="3722688" y="5715000"/>
          <p14:tracePt t="289636" x="3729038" y="5722938"/>
          <p14:tracePt t="289670" x="3736975" y="5743575"/>
          <p14:tracePt t="289773" x="3736975" y="5751513"/>
          <p14:tracePt t="289783" x="3736975" y="5757863"/>
          <p14:tracePt t="289798" x="3736975" y="5772150"/>
          <p14:tracePt t="289814" x="3736975" y="5794375"/>
          <p14:tracePt t="289878" x="3736975" y="5800725"/>
          <p14:tracePt t="289886" x="3708400" y="5808663"/>
          <p14:tracePt t="289894" x="3643313" y="5829300"/>
          <p14:tracePt t="289902" x="3557588" y="5851525"/>
          <p14:tracePt t="289919" x="3494088" y="5857875"/>
          <p14:tracePt t="289935" x="3451225" y="5886450"/>
          <p14:tracePt t="289952" x="3379788" y="5894388"/>
          <p14:tracePt t="289968" x="3336925" y="5894388"/>
          <p14:tracePt t="289985" x="3279775" y="5894388"/>
          <p14:tracePt t="290001" x="3236913" y="5894388"/>
          <p14:tracePt t="290018" x="3171825" y="5894388"/>
          <p14:tracePt t="290034" x="3128963" y="5894388"/>
          <p14:tracePt t="290052" x="3086100" y="5894388"/>
          <p14:tracePt t="290068" x="3071813" y="5894388"/>
          <p14:tracePt t="290085" x="3051175" y="5894388"/>
          <p14:tracePt t="290102" x="3022600" y="5894388"/>
          <p14:tracePt t="290118" x="3000375" y="5894388"/>
          <p14:tracePt t="290134" x="2994025" y="5894388"/>
          <p14:tracePt t="290151" x="2986088" y="5894388"/>
          <p14:tracePt t="290189" x="2971800" y="5894388"/>
          <p14:tracePt t="290194" x="2965450" y="5894388"/>
          <p14:tracePt t="290201" x="2951163" y="5894388"/>
          <p14:tracePt t="290218" x="2928938" y="5894388"/>
          <p14:tracePt t="290234" x="2894013" y="5894388"/>
          <p14:tracePt t="290251" x="2886075" y="5894388"/>
          <p14:tracePt t="290285" x="2879725" y="5894388"/>
          <p14:tracePt t="290286" x="2865438" y="5900738"/>
          <p14:tracePt t="290301" x="2857500" y="5900738"/>
          <p14:tracePt t="290318" x="2843213" y="5915025"/>
          <p14:tracePt t="290382" x="2843213" y="5922963"/>
          <p14:tracePt t="290413" x="2843213" y="5929313"/>
          <p14:tracePt t="290417" x="2851150" y="5937250"/>
          <p14:tracePt t="290434" x="2871788" y="5937250"/>
          <p14:tracePt t="290434" x="2900363" y="5943600"/>
          <p14:tracePt t="290451" x="2928938" y="5957888"/>
          <p14:tracePt t="290468" x="2971800" y="5957888"/>
          <p14:tracePt t="290484" x="3022600" y="5965825"/>
          <p14:tracePt t="290501" x="3071813" y="5965825"/>
          <p14:tracePt t="290518" x="3114675" y="5965825"/>
          <p14:tracePt t="290534" x="3157538" y="5980113"/>
          <p14:tracePt t="290550" x="3186113" y="5980113"/>
          <p14:tracePt t="290567" x="3214688" y="5980113"/>
          <p14:tracePt t="290584" x="3265488" y="5980113"/>
          <p14:tracePt t="290600" x="3308350" y="5980113"/>
          <p14:tracePt t="290617" x="3328988" y="5980113"/>
          <p14:tracePt t="290634" x="3365500" y="5980113"/>
          <p14:tracePt t="290651" x="3394075" y="5980113"/>
          <p14:tracePt t="290667" x="3422650" y="5980113"/>
          <p14:tracePt t="290684" x="3465513" y="5980113"/>
          <p14:tracePt t="290701" x="3543300" y="5980113"/>
          <p14:tracePt t="290719" x="3579813" y="5980113"/>
          <p14:tracePt t="290734" x="3600450" y="5980113"/>
          <p14:tracePt t="290751" x="3608388" y="5980113"/>
          <p14:tracePt t="290767" x="3622675" y="5980113"/>
          <p14:tracePt t="290784" x="3651250" y="5980113"/>
          <p14:tracePt t="290800" x="3694113" y="5980113"/>
          <p14:tracePt t="290816" x="3736975" y="5980113"/>
          <p14:tracePt t="290835" x="3757613" y="5980113"/>
          <p14:tracePt t="290850" x="3771900" y="5980113"/>
          <p14:tracePt t="290867" x="3779838" y="5980113"/>
          <p14:tracePt t="290883" x="3808413" y="5980113"/>
          <p14:tracePt t="290900" x="3836988" y="5980113"/>
          <p14:tracePt t="290917" x="3851275" y="5980113"/>
          <p14:tracePt t="290934" x="3857625" y="5980113"/>
          <p14:tracePt t="290950" x="3871913" y="5980113"/>
          <p14:tracePt t="290966" x="3894138" y="5980113"/>
          <p14:tracePt t="290984" x="3914775" y="5980113"/>
          <p14:tracePt t="291000" x="3937000" y="5980113"/>
          <p14:tracePt t="291017" x="3971925" y="5980113"/>
          <p14:tracePt t="291033" x="4014788" y="5980113"/>
          <p14:tracePt t="291050" x="4057650" y="5980113"/>
          <p14:tracePt t="291066" x="4086225" y="5980113"/>
          <p14:tracePt t="291084" x="4137025" y="5980113"/>
          <p14:tracePt t="291100" x="4151313" y="5980113"/>
          <p14:tracePt t="291116" x="4214813" y="5965825"/>
          <p14:tracePt t="291134" x="4279900" y="5965825"/>
          <p14:tracePt t="291150" x="4351338" y="5965825"/>
          <p14:tracePt t="291167" x="4379913" y="5965825"/>
          <p14:tracePt t="291182" x="4408488" y="5965825"/>
          <p14:tracePt t="291200" x="4437063" y="5965825"/>
          <p14:tracePt t="291216" x="4443413" y="5965825"/>
          <p14:tracePt t="291233" x="4465638" y="5965825"/>
          <p14:tracePt t="291250" x="4471988" y="5965825"/>
          <p14:tracePt t="291267" x="4514850" y="5965825"/>
          <p14:tracePt t="291284" x="4572000" y="5965825"/>
          <p14:tracePt t="291299" x="4608513" y="5972175"/>
          <p14:tracePt t="291317" x="4665663" y="5972175"/>
          <p14:tracePt t="291333" x="4743450" y="5972175"/>
          <p14:tracePt t="291350" x="4829175" y="5972175"/>
          <p14:tracePt t="291367" x="4914900" y="5986463"/>
          <p14:tracePt t="291383" x="5000625" y="6015038"/>
          <p14:tracePt t="291399" x="5057775" y="6029325"/>
          <p14:tracePt t="291416" x="5080000" y="6029325"/>
          <p14:tracePt t="291433" x="5094288" y="6029325"/>
          <p14:tracePt t="291449" x="5122863" y="6029325"/>
          <p14:tracePt t="291466" x="5180013" y="6029325"/>
          <p14:tracePt t="291482" x="5272088" y="6029325"/>
          <p14:tracePt t="291499" x="5322888" y="6029325"/>
          <p14:tracePt t="291516" x="5400675" y="6029325"/>
          <p14:tracePt t="291533" x="5443538" y="6029325"/>
          <p14:tracePt t="291549" x="5486400" y="6029325"/>
          <p14:tracePt t="291566" x="5494338" y="6029325"/>
          <p14:tracePt t="291583" x="5500688" y="6029325"/>
          <p14:tracePt t="291599" x="5529263" y="6029325"/>
          <p14:tracePt t="291616" x="5543550" y="6029325"/>
          <p14:tracePt t="291632" x="5580063" y="6029325"/>
          <p14:tracePt t="291649" x="5622925" y="6029325"/>
          <p14:tracePt t="291665" x="5657850" y="6029325"/>
          <p14:tracePt t="291683" x="5686425" y="6029325"/>
          <p14:tracePt t="291749" x="5694363" y="6029325"/>
          <p14:tracePt t="291757" x="5700713" y="6037263"/>
          <p14:tracePt t="291814" x="5708650" y="6037263"/>
          <p14:tracePt t="291822" x="5729288" y="6037263"/>
          <p14:tracePt t="291828" x="5737225" y="6037263"/>
          <p14:tracePt t="291836" x="5743575" y="6037263"/>
          <p14:tracePt t="291878" x="5751513" y="6037263"/>
          <p14:tracePt t="291894" x="5757863" y="6043613"/>
          <p14:tracePt t="291902" x="5765800" y="6051550"/>
          <p14:tracePt t="291904" x="5772150" y="6051550"/>
          <p14:tracePt t="291916" x="5786438" y="6057900"/>
          <p14:tracePt t="291932" x="5822950" y="6057900"/>
          <p14:tracePt t="291932" x="5857875" y="6057900"/>
          <p14:tracePt t="291950" x="5900738" y="6057900"/>
          <p14:tracePt t="291965" x="5965825" y="6057900"/>
          <p14:tracePt t="291983" x="6015038" y="6057900"/>
          <p14:tracePt t="291999" x="6043613" y="6057900"/>
          <p14:tracePt t="292015" x="6051550" y="6057900"/>
          <p14:tracePt t="292070" x="6057900" y="6065838"/>
          <p14:tracePt t="292197" x="6057900" y="6080125"/>
          <p14:tracePt t="292205" x="6043613" y="6086475"/>
          <p14:tracePt t="292213" x="6022975" y="6100763"/>
          <p14:tracePt t="292231" x="5994400" y="6100763"/>
          <p14:tracePt t="292237" x="5965825" y="6100763"/>
          <p14:tracePt t="292249" x="5908675" y="6115050"/>
          <p14:tracePt t="292265" x="5865813" y="6137275"/>
          <p14:tracePt t="292282" x="5800725" y="6157913"/>
          <p14:tracePt t="292298" x="5765800" y="6157913"/>
          <p14:tracePt t="292315" x="5722938" y="6157913"/>
          <p14:tracePt t="292332" x="5686425" y="6157913"/>
          <p14:tracePt t="292348" x="5672138" y="6157913"/>
          <p14:tracePt t="292365" x="5614988" y="6157913"/>
          <p14:tracePt t="292382" x="5565775" y="6157913"/>
          <p14:tracePt t="292398" x="5537200" y="6157913"/>
          <p14:tracePt t="292414" x="5480050" y="6157913"/>
          <p14:tracePt t="292431" x="5422900" y="6157913"/>
          <p14:tracePt t="292448" x="5394325" y="6157913"/>
          <p14:tracePt t="292465" x="5337175" y="6157913"/>
          <p14:tracePt t="292481" x="5294313" y="6157913"/>
          <p14:tracePt t="292498" x="5251450" y="6157913"/>
          <p14:tracePt t="292514" x="5194300" y="6157913"/>
          <p14:tracePt t="292532" x="5129213" y="6157913"/>
          <p14:tracePt t="292548" x="5000625" y="6157913"/>
          <p14:tracePt t="292564" x="4929188" y="6157913"/>
          <p14:tracePt t="292564" x="4879975" y="6157913"/>
          <p14:tracePt t="292582" x="4800600" y="6157913"/>
          <p14:tracePt t="292598" x="4737100" y="6157913"/>
          <p14:tracePt t="292615" x="4694238" y="6157913"/>
          <p14:tracePt t="292631" x="4657725" y="6157913"/>
          <p14:tracePt t="292649" x="4614863" y="6165850"/>
          <p14:tracePt t="292664" x="4557713" y="6165850"/>
          <p14:tracePt t="292681" x="4514850" y="6165850"/>
          <p14:tracePt t="292698" x="4479925" y="6165850"/>
          <p14:tracePt t="292714" x="4437063" y="6165850"/>
          <p14:tracePt t="292732" x="4386263" y="6165850"/>
          <p14:tracePt t="292748" x="4314825" y="6165850"/>
          <p14:tracePt t="292765" x="4294188" y="6165850"/>
          <p14:tracePt t="292780" x="4265613" y="6165850"/>
          <p14:tracePt t="292798" x="4229100" y="6165850"/>
          <p14:tracePt t="292813" x="4214813" y="6165850"/>
          <p14:tracePt t="292831" x="4194175" y="6165850"/>
          <p14:tracePt t="292847" x="4165600" y="6165850"/>
          <p14:tracePt t="292864" x="4137025" y="6165850"/>
          <p14:tracePt t="292880" x="4071938" y="6165850"/>
          <p14:tracePt t="292897" x="4051300" y="6165850"/>
          <p14:tracePt t="292915" x="4029075" y="6165850"/>
          <p14:tracePt t="292930" x="4022725" y="6165850"/>
          <p14:tracePt t="292948" x="4000500" y="6165850"/>
          <p14:tracePt t="292964" x="3994150" y="6165850"/>
          <p14:tracePt t="292981" x="3979863" y="6165850"/>
          <p14:tracePt t="292997" x="3957638" y="6165850"/>
          <p14:tracePt t="293014" x="3943350" y="6165850"/>
          <p14:tracePt t="293031" x="3922713" y="6165850"/>
          <p14:tracePt t="293077" x="3914775" y="6165850"/>
          <p14:tracePt t="293270" x="3922713" y="6165850"/>
          <p14:tracePt t="293285" x="3937000" y="6165850"/>
          <p14:tracePt t="293293" x="3943350" y="6165850"/>
          <p14:tracePt t="293301" x="3965575" y="6165850"/>
          <p14:tracePt t="293309" x="3979863" y="6165850"/>
          <p14:tracePt t="293315" x="3994150" y="6165850"/>
          <p14:tracePt t="293330" x="4037013" y="6165850"/>
          <p14:tracePt t="293347" x="4079875" y="6165850"/>
          <p14:tracePt t="293364" x="4108450" y="6165850"/>
          <p14:tracePt t="293380" x="4137025" y="6165850"/>
          <p14:tracePt t="293380" x="4151313" y="6165850"/>
          <p14:tracePt t="293398" x="4157663" y="6165850"/>
          <p14:tracePt t="293413" x="4179888" y="6165850"/>
          <p14:tracePt t="293430" x="4186238" y="6165850"/>
          <p14:tracePt t="293446" x="4200525" y="6165850"/>
          <p14:tracePt t="293463" x="4222750" y="6165850"/>
          <p14:tracePt t="293480" x="4237038" y="6165850"/>
          <p14:tracePt t="293496" x="4257675" y="6165850"/>
          <p14:tracePt t="293513" x="4265613" y="6165850"/>
          <p14:tracePt t="293530" x="4271963" y="6165850"/>
          <p14:tracePt t="293547" x="4294188" y="6165850"/>
          <p14:tracePt t="293563" x="4308475" y="6165850"/>
          <p14:tracePt t="293580" x="4343400" y="6165850"/>
          <p14:tracePt t="293596" x="4357688" y="6165850"/>
          <p14:tracePt t="293613" x="4379913" y="6165850"/>
          <p14:tracePt t="293629" x="4400550" y="6165850"/>
          <p14:tracePt t="293647" x="4414838" y="6165850"/>
          <p14:tracePt t="293663" x="4422775" y="6165850"/>
          <p14:tracePt t="293680" x="4443413" y="6165850"/>
          <p14:tracePt t="293696" x="4457700" y="6165850"/>
          <p14:tracePt t="293713" x="4486275" y="6165850"/>
          <p14:tracePt t="293730" x="4508500" y="6165850"/>
          <p14:tracePt t="293746" x="4522788" y="6165850"/>
          <p14:tracePt t="293763" x="4529138" y="6165850"/>
          <p14:tracePt t="293779" x="4543425" y="6165850"/>
          <p14:tracePt t="293797" x="4565650" y="6165850"/>
          <p14:tracePt t="293813" x="4572000" y="6165850"/>
          <p14:tracePt t="293829" x="4600575" y="6165850"/>
          <p14:tracePt t="293847" x="4608513" y="6157913"/>
          <p14:tracePt t="293865" x="4614863" y="6151563"/>
          <p14:tracePt t="293966" x="4622800" y="6151563"/>
          <p14:tracePt t="293969" x="4629150" y="6143625"/>
          <p14:tracePt t="294030" x="4637088" y="6143625"/>
          <p14:tracePt t="294285" x="4651375" y="6137275"/>
          <p14:tracePt t="294470" x="4657725" y="6129338"/>
          <p14:tracePt t="295885" x="4651375" y="6129338"/>
          <p14:tracePt t="295902" x="4643438" y="6129338"/>
          <p14:tracePt t="295910" x="4637088" y="6129338"/>
          <p14:tracePt t="295910" x="4608513" y="6129338"/>
          <p14:tracePt t="295928" x="4557713" y="6129338"/>
          <p14:tracePt t="295943" x="4537075" y="6129338"/>
          <p14:tracePt t="295960" x="4486275" y="6129338"/>
          <p14:tracePt t="295982" x="4479925" y="6129338"/>
          <p14:tracePt t="295994" x="4422775" y="6100763"/>
          <p14:tracePt t="296010" x="4394200" y="6100763"/>
          <p14:tracePt t="296027" x="4351338" y="6100763"/>
          <p14:tracePt t="296043" x="4308475" y="6100763"/>
          <p14:tracePt t="296060" x="4271963" y="6100763"/>
          <p14:tracePt t="296076" x="4257675" y="6100763"/>
          <p14:tracePt t="296093" x="4237038" y="6100763"/>
          <p14:tracePt t="296110" x="4222750" y="6100763"/>
          <p14:tracePt t="296126" x="4194175" y="6100763"/>
          <p14:tracePt t="296143" x="4165600" y="6100763"/>
          <p14:tracePt t="296159" x="4137025" y="6100763"/>
          <p14:tracePt t="296176" x="4114800" y="6100763"/>
          <p14:tracePt t="296192" x="4108450" y="6100763"/>
          <p14:tracePt t="296209" x="4079875" y="6100763"/>
          <p14:tracePt t="296226" x="4043363" y="6100763"/>
          <p14:tracePt t="296243" x="4000500" y="6100763"/>
          <p14:tracePt t="296259" x="3979863" y="6100763"/>
          <p14:tracePt t="296276" x="3957638" y="6100763"/>
          <p14:tracePt t="296293" x="3922713" y="6100763"/>
          <p14:tracePt t="296309" x="3886200" y="6100763"/>
          <p14:tracePt t="296326" x="3857625" y="6100763"/>
          <p14:tracePt t="296342" x="3829050" y="6094413"/>
          <p14:tracePt t="296360" x="3771900" y="6094413"/>
          <p14:tracePt t="296376" x="3729038" y="6094413"/>
          <p14:tracePt t="296392" x="3686175" y="6094413"/>
          <p14:tracePt t="296409" x="3551238" y="6094413"/>
          <p14:tracePt t="296426" x="3471863" y="6094413"/>
          <p14:tracePt t="296443" x="3379788" y="6115050"/>
          <p14:tracePt t="296459" x="3322638" y="6129338"/>
          <p14:tracePt t="296476" x="3279775" y="6137275"/>
          <p14:tracePt t="296510" x="3271838" y="6137275"/>
          <p14:tracePt t="296510" x="3228975" y="6137275"/>
          <p14:tracePt t="296526" x="3208338" y="6137275"/>
          <p14:tracePt t="296542" x="3157538" y="6137275"/>
          <p14:tracePt t="296559" x="3122613" y="6137275"/>
          <p14:tracePt t="296575" x="3094038" y="6137275"/>
          <p14:tracePt t="296593" x="3036888" y="6137275"/>
          <p14:tracePt t="296608" x="2928938" y="6137275"/>
          <p14:tracePt t="296626" x="2886075" y="6137275"/>
          <p14:tracePt t="296642" x="2836863" y="6137275"/>
          <p14:tracePt t="296659" x="2794000" y="6137275"/>
          <p14:tracePt t="296675" x="2757488" y="6137275"/>
          <p14:tracePt t="296691" x="2693988" y="6137275"/>
          <p14:tracePt t="296709" x="2600325" y="6137275"/>
          <p14:tracePt t="296726" x="2565400" y="6137275"/>
          <p14:tracePt t="296742" x="2536825" y="6137275"/>
          <p14:tracePt t="296758" x="2486025" y="6137275"/>
          <p14:tracePt t="296775" x="2428875" y="6137275"/>
          <p14:tracePt t="296791" x="2351088" y="6137275"/>
          <p14:tracePt t="296809" x="2322513" y="6137275"/>
          <p14:tracePt t="296824" x="2300288" y="6157913"/>
          <p14:tracePt t="296841" x="2265363" y="6157913"/>
          <p14:tracePt t="296858" x="2243138" y="6157913"/>
          <p14:tracePt t="296875" x="2222500" y="6157913"/>
          <p14:tracePt t="296892" x="2185988" y="6157913"/>
          <p14:tracePt t="296909" x="2157413" y="6157913"/>
          <p14:tracePt t="296909" x="2151063" y="6157913"/>
          <p14:tracePt t="296926" x="2136775" y="6157913"/>
          <p14:tracePt t="296941" x="2114550" y="6157913"/>
          <p14:tracePt t="296958" x="2100263" y="6157913"/>
          <p14:tracePt t="296975" x="2071688" y="6157913"/>
          <p14:tracePt t="296992" x="2028825" y="6157913"/>
          <p14:tracePt t="297008" x="1993900" y="6157913"/>
          <p14:tracePt t="297025" x="1979613" y="6165850"/>
          <p14:tracePt t="297041" x="1957388" y="6165850"/>
          <p14:tracePt t="297058" x="1951038" y="6165850"/>
          <p14:tracePt t="297074" x="1936750" y="6165850"/>
          <p14:tracePt t="297091" x="1900238" y="6165850"/>
          <p14:tracePt t="297108" x="1879600" y="6165850"/>
          <p14:tracePt t="297124" x="1865313" y="6165850"/>
          <p14:tracePt t="297142" x="1857375" y="6165850"/>
          <p14:tracePt t="297198" x="1843088" y="6151563"/>
          <p14:tracePt t="297205" x="1828800" y="6122988"/>
          <p14:tracePt t="297212" x="1828800" y="6072188"/>
          <p14:tracePt t="297224" x="1828800" y="6037263"/>
          <p14:tracePt t="297241" x="1828800" y="6000750"/>
          <p14:tracePt t="297258" x="1843088" y="5980113"/>
          <p14:tracePt t="297274" x="1851025" y="5957888"/>
          <p14:tracePt t="297291" x="1865313" y="5937250"/>
          <p14:tracePt t="297308" x="1865313" y="5915025"/>
          <p14:tracePt t="297381" x="1865313" y="5908675"/>
          <p14:tracePt t="297397" x="1871663" y="5900738"/>
          <p14:tracePt t="297453" x="1879600" y="5894388"/>
          <p14:tracePt t="297461" x="1893888" y="5886450"/>
          <p14:tracePt t="297474" x="1914525" y="5872163"/>
          <p14:tracePt t="297475" x="1993900" y="5872163"/>
          <p14:tracePt t="297490" x="2085975" y="5872163"/>
          <p14:tracePt t="297508" x="2171700" y="5872163"/>
          <p14:tracePt t="297524" x="2308225" y="5872163"/>
          <p14:tracePt t="297541" x="2536825" y="5857875"/>
          <p14:tracePt t="297558" x="2708275" y="5843588"/>
          <p14:tracePt t="297574" x="2857500" y="5808663"/>
          <p14:tracePt t="297591" x="2965450" y="5794375"/>
          <p14:tracePt t="297607" x="3051175" y="5786438"/>
          <p14:tracePt t="297625" x="3128963" y="5772150"/>
          <p14:tracePt t="297641" x="3186113" y="5757863"/>
          <p14:tracePt t="297658" x="3236913" y="5743575"/>
          <p14:tracePt t="297674" x="3314700" y="5743575"/>
          <p14:tracePt t="297690" x="3386138" y="5743575"/>
          <p14:tracePt t="297707" x="3457575" y="5743575"/>
          <p14:tracePt t="297723" x="3514725" y="5743575"/>
          <p14:tracePt t="297741" x="3608388" y="5737225"/>
          <p14:tracePt t="297757" x="3700463" y="5722938"/>
          <p14:tracePt t="297774" x="3736975" y="5722938"/>
          <p14:tracePt t="297790" x="3743325" y="5722938"/>
          <p14:tracePt t="297807" x="3757613" y="5722938"/>
          <p14:tracePt t="297823" x="3771900" y="5722938"/>
          <p14:tracePt t="297840" x="3779838" y="5722938"/>
          <p14:tracePt t="297885" x="3786188" y="5737225"/>
          <p14:tracePt t="297901" x="3786188" y="5786438"/>
          <p14:tracePt t="297909" x="3786188" y="5815013"/>
          <p14:tracePt t="297909" x="3786188" y="5843588"/>
          <p14:tracePt t="297926" x="3779838" y="5851525"/>
          <p14:tracePt t="297934" x="3765550" y="5886450"/>
          <p14:tracePt t="297950" x="3757613" y="5915025"/>
          <p14:tracePt t="297956" x="3751263" y="5943600"/>
          <p14:tracePt t="297973" x="3743325" y="5957888"/>
          <p14:tracePt t="297990" x="3729038" y="5986463"/>
          <p14:tracePt t="298006" x="3729038" y="6000750"/>
          <p14:tracePt t="298054" x="3729038" y="6008688"/>
          <p14:tracePt t="298062" x="3729038" y="6015038"/>
          <p14:tracePt t="298078" x="3722688" y="6022975"/>
          <p14:tracePt t="298086" x="3714750" y="6029325"/>
          <p14:tracePt t="298106" x="3694113" y="6043613"/>
          <p14:tracePt t="298107" x="3608388" y="6057900"/>
          <p14:tracePt t="298123" x="3486150" y="6057900"/>
          <p14:tracePt t="298140" x="3328988" y="6057900"/>
          <p14:tracePt t="298156" x="3186113" y="6057900"/>
          <p14:tracePt t="298172" x="3008313" y="6057900"/>
          <p14:tracePt t="298190" x="2936875" y="6057900"/>
          <p14:tracePt t="298205" x="2914650" y="6057900"/>
          <p14:tracePt t="298224" x="2871788" y="6057900"/>
          <p14:tracePt t="298239" x="2736850" y="6057900"/>
          <p14:tracePt t="298257" x="2671763" y="6057900"/>
          <p14:tracePt t="298273" x="2614613" y="6057900"/>
          <p14:tracePt t="298290" x="2551113" y="6057900"/>
          <p14:tracePt t="298306" x="2522538" y="6057900"/>
          <p14:tracePt t="298323" x="2493963" y="6057900"/>
          <p14:tracePt t="298340" x="2457450" y="6057900"/>
          <p14:tracePt t="298355" x="2443163" y="6057900"/>
          <p14:tracePt t="298355" x="2422525" y="6057900"/>
          <p14:tracePt t="298374" x="2357438" y="6057900"/>
          <p14:tracePt t="298389" x="2265363" y="6057900"/>
          <p14:tracePt t="298408" x="2171700" y="6057900"/>
          <p14:tracePt t="298423" x="2108200" y="6057900"/>
          <p14:tracePt t="298440" x="2085975" y="6057900"/>
          <p14:tracePt t="298456" x="2065338" y="6057900"/>
          <p14:tracePt t="298472" x="2043113" y="6057900"/>
          <p14:tracePt t="298489" x="2036763" y="6057900"/>
          <p14:tracePt t="298534" x="2028825" y="6057900"/>
          <p14:tracePt t="298565" x="2014538" y="6057900"/>
          <p14:tracePt t="298573" x="2000250" y="6057900"/>
          <p14:tracePt t="298586" x="1993900" y="6057900"/>
          <p14:tracePt t="298606" x="1971675" y="6057900"/>
          <p14:tracePt t="298662" x="1965325" y="6057900"/>
          <p14:tracePt t="298942" x="1951038" y="6057900"/>
          <p14:tracePt t="298949" x="1943100" y="6051550"/>
          <p14:tracePt t="298957" x="1936750" y="6043613"/>
          <p14:tracePt t="298971" x="1928813" y="6037263"/>
          <p14:tracePt t="298989" x="1928813" y="6029325"/>
          <p14:tracePt t="298989" x="1928813" y="6022975"/>
          <p14:tracePt t="299005" x="1922463" y="6008688"/>
          <p14:tracePt t="299022" x="1922463" y="5972175"/>
          <p14:tracePt t="299039" x="1922463" y="5951538"/>
          <p14:tracePt t="299055" x="1922463" y="5937250"/>
          <p14:tracePt t="299073" x="1922463" y="5915025"/>
          <p14:tracePt t="299088" x="1922463" y="5900738"/>
          <p14:tracePt t="299105" x="1922463" y="5886450"/>
          <p14:tracePt t="299121" x="1922463" y="5872163"/>
          <p14:tracePt t="299138" x="1928813" y="5857875"/>
          <p14:tracePt t="299182" x="1928813" y="5851525"/>
          <p14:tracePt t="299189" x="1928813" y="5837238"/>
          <p14:tracePt t="299197" x="1928813" y="5829300"/>
          <p14:tracePt t="299205" x="1936750" y="5815013"/>
          <p14:tracePt t="299246" x="1936750" y="5800725"/>
          <p14:tracePt t="299486" x="1943100" y="5794375"/>
          <p14:tracePt t="299494" x="1951038" y="5794375"/>
          <p14:tracePt t="299510" x="1957388" y="5794375"/>
          <p14:tracePt t="299514" x="1965325" y="5794375"/>
          <p14:tracePt t="299521" x="1971675" y="5794375"/>
          <p14:tracePt t="299538" x="1993900" y="5794375"/>
          <p14:tracePt t="299554" x="2008188" y="5800725"/>
          <p14:tracePt t="299571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 smtClean="0">
                <a:latin typeface="+mj-lt"/>
                <a:cs typeface="B Titr" panose="00000700000000000000" pitchFamily="2" charset="-78"/>
              </a:rPr>
              <a:t>Prefetching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28600" y="996950"/>
            <a:ext cx="8610600" cy="5194300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latin typeface="+mj-lt"/>
              </a:rPr>
              <a:t>Idea: </a:t>
            </a:r>
            <a:r>
              <a:rPr lang="en-US" dirty="0">
                <a:solidFill>
                  <a:srgbClr val="FF0000"/>
                </a:solidFill>
                <a:latin typeface="+mj-lt"/>
              </a:rPr>
              <a:t>Fetch the data before it is needed (i.e. pre-fetch) by the program</a:t>
            </a:r>
          </a:p>
          <a:p>
            <a:endParaRPr lang="en-US" dirty="0">
              <a:solidFill>
                <a:srgbClr val="FF0000"/>
              </a:solidFill>
              <a:latin typeface="+mj-lt"/>
            </a:endParaRPr>
          </a:p>
          <a:p>
            <a:r>
              <a:rPr lang="en-US" dirty="0">
                <a:latin typeface="+mj-lt"/>
              </a:rPr>
              <a:t>Why? 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Memory latency is high. If we can </a:t>
            </a:r>
            <a:r>
              <a:rPr lang="en-US" dirty="0" err="1">
                <a:latin typeface="+mj-lt"/>
                <a:ea typeface="ＭＳ Ｐゴシック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+mj-lt"/>
                <a:ea typeface="ＭＳ Ｐゴシック" charset="0"/>
              </a:rPr>
              <a:t>accurately</a:t>
            </a:r>
            <a:r>
              <a:rPr lang="en-US" dirty="0">
                <a:latin typeface="+mj-lt"/>
                <a:ea typeface="ＭＳ Ｐゴシック" charset="0"/>
              </a:rPr>
              <a:t> and </a:t>
            </a:r>
            <a:r>
              <a:rPr lang="en-US" dirty="0">
                <a:solidFill>
                  <a:srgbClr val="0000FF"/>
                </a:solidFill>
                <a:latin typeface="+mj-lt"/>
                <a:ea typeface="ＭＳ Ｐゴシック" charset="0"/>
              </a:rPr>
              <a:t>early enough </a:t>
            </a:r>
            <a:r>
              <a:rPr lang="en-US" dirty="0">
                <a:latin typeface="+mj-lt"/>
                <a:ea typeface="ＭＳ Ｐゴシック" charset="0"/>
              </a:rPr>
              <a:t>we can reduce/eliminate that latency.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Can eliminate </a:t>
            </a:r>
            <a:r>
              <a:rPr lang="en-US" dirty="0">
                <a:solidFill>
                  <a:srgbClr val="0000FF"/>
                </a:solidFill>
                <a:latin typeface="+mj-lt"/>
                <a:ea typeface="ＭＳ Ｐゴシック" charset="0"/>
              </a:rPr>
              <a:t>compulsory cache misses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Can it eliminate all cache misses? Capacity, conflict?</a:t>
            </a:r>
          </a:p>
          <a:p>
            <a:endParaRPr lang="en-US" dirty="0">
              <a:solidFill>
                <a:srgbClr val="FF0000"/>
              </a:solidFill>
              <a:latin typeface="+mj-lt"/>
            </a:endParaRPr>
          </a:p>
          <a:p>
            <a:r>
              <a:rPr lang="en-US" dirty="0">
                <a:latin typeface="+mj-lt"/>
              </a:rPr>
              <a:t>Involves predicting </a:t>
            </a:r>
            <a:r>
              <a:rPr lang="en-US" dirty="0">
                <a:solidFill>
                  <a:srgbClr val="0000FF"/>
                </a:solidFill>
                <a:latin typeface="+mj-lt"/>
              </a:rPr>
              <a:t>which address</a:t>
            </a:r>
            <a:r>
              <a:rPr lang="en-US" dirty="0">
                <a:latin typeface="+mj-lt"/>
              </a:rPr>
              <a:t> will be needed in the future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Works if programs have predictable miss address patterns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1316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669"/>
    </mc:Choice>
    <mc:Fallback>
      <p:transition spd="slow" advTm="2916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Prefetching and Correctness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28600" y="980728"/>
            <a:ext cx="8610600" cy="5194300"/>
          </a:xfrm>
        </p:spPr>
        <p:txBody>
          <a:bodyPr/>
          <a:lstStyle/>
          <a:p>
            <a:r>
              <a:rPr lang="en-US" dirty="0">
                <a:latin typeface="+mj-lt"/>
              </a:rPr>
              <a:t>Does a misprediction in prefetching affect correctness?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No, </a:t>
            </a:r>
            <a:r>
              <a:rPr lang="en-US" dirty="0" err="1">
                <a:latin typeface="+mj-lt"/>
              </a:rPr>
              <a:t>prefetched</a:t>
            </a:r>
            <a:r>
              <a:rPr lang="en-US" dirty="0">
                <a:latin typeface="+mj-lt"/>
              </a:rPr>
              <a:t> data at a </a:t>
            </a:r>
            <a:r>
              <a:rPr lang="ja-JP" altLang="en-US" dirty="0">
                <a:latin typeface="+mj-lt"/>
              </a:rPr>
              <a:t>“</a:t>
            </a:r>
            <a:r>
              <a:rPr lang="en-US" altLang="ja-JP" dirty="0" err="1">
                <a:latin typeface="+mj-lt"/>
              </a:rPr>
              <a:t>mispredicted</a:t>
            </a:r>
            <a:r>
              <a:rPr lang="ja-JP" altLang="en-US" dirty="0">
                <a:latin typeface="+mj-lt"/>
              </a:rPr>
              <a:t>”</a:t>
            </a:r>
            <a:r>
              <a:rPr lang="en-US" altLang="ja-JP" dirty="0">
                <a:latin typeface="+mj-lt"/>
              </a:rPr>
              <a:t> address is simply not used</a:t>
            </a:r>
          </a:p>
          <a:p>
            <a:r>
              <a:rPr lang="en-US" dirty="0">
                <a:latin typeface="+mj-lt"/>
              </a:rPr>
              <a:t>There is no need for state </a:t>
            </a:r>
            <a:r>
              <a:rPr lang="en-US" dirty="0" smtClean="0">
                <a:latin typeface="+mj-lt"/>
              </a:rPr>
              <a:t>recovery</a:t>
            </a:r>
          </a:p>
          <a:p>
            <a:pPr lvl="1"/>
            <a:r>
              <a:rPr lang="en-US" dirty="0" smtClean="0">
                <a:latin typeface="+mj-lt"/>
              </a:rPr>
              <a:t>In </a:t>
            </a:r>
            <a:r>
              <a:rPr lang="en-US" dirty="0">
                <a:latin typeface="+mj-lt"/>
              </a:rPr>
              <a:t>contrast to branch misprediction or value misprediction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130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184"/>
    </mc:Choice>
    <mc:Fallback>
      <p:transition spd="slow" advTm="115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Basics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28600" y="996950"/>
            <a:ext cx="8610600" cy="51943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+mj-lt"/>
              </a:rPr>
              <a:t>In modern systems, prefetching is usually done in </a:t>
            </a:r>
            <a:r>
              <a:rPr lang="en-US" dirty="0">
                <a:solidFill>
                  <a:srgbClr val="0000FF"/>
                </a:solidFill>
                <a:latin typeface="+mj-lt"/>
              </a:rPr>
              <a:t>cache block granularity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Prefetching is a technique that can reduce both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Miss rate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Miss latency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Prefetching can be done by 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hardware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compiler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programmer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45754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835"/>
    </mc:Choice>
    <mc:Fallback>
      <p:transition spd="slow" advTm="143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Prefetching: The Four </a:t>
            </a:r>
            <a:r>
              <a:rPr lang="en-US" sz="3200" dirty="0" smtClean="0">
                <a:latin typeface="+mj-lt"/>
                <a:cs typeface="B Titr" panose="00000700000000000000" pitchFamily="2" charset="-78"/>
              </a:rPr>
              <a:t>Questions</a:t>
            </a:r>
            <a:endParaRPr lang="en-US" sz="3200" dirty="0">
              <a:latin typeface="+mj-lt"/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996950"/>
            <a:ext cx="8610600" cy="519430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+mj-lt"/>
              </a:rPr>
              <a:t>What</a:t>
            </a:r>
          </a:p>
          <a:p>
            <a:pPr lvl="1"/>
            <a:r>
              <a:rPr lang="en-US" dirty="0">
                <a:solidFill>
                  <a:srgbClr val="FF0000"/>
                </a:solidFill>
                <a:latin typeface="+mj-lt"/>
                <a:ea typeface="ＭＳ Ｐゴシック" charset="0"/>
              </a:rPr>
              <a:t>What</a:t>
            </a:r>
            <a:r>
              <a:rPr lang="en-US" dirty="0">
                <a:latin typeface="+mj-lt"/>
                <a:ea typeface="ＭＳ Ｐゴシック" charset="0"/>
              </a:rPr>
              <a:t> addresses to </a:t>
            </a:r>
            <a:r>
              <a:rPr lang="en-US" dirty="0" err="1">
                <a:latin typeface="+mj-lt"/>
                <a:ea typeface="ＭＳ Ｐゴシック" charset="0"/>
              </a:rPr>
              <a:t>prefetch</a:t>
            </a:r>
            <a:endParaRPr lang="en-US" dirty="0">
              <a:latin typeface="+mj-lt"/>
              <a:ea typeface="ＭＳ Ｐゴシック" charset="0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When</a:t>
            </a:r>
          </a:p>
          <a:p>
            <a:pPr lvl="1"/>
            <a:r>
              <a:rPr lang="en-US" dirty="0">
                <a:solidFill>
                  <a:srgbClr val="FF0000"/>
                </a:solidFill>
                <a:latin typeface="+mj-lt"/>
                <a:ea typeface="ＭＳ Ｐゴシック" charset="0"/>
              </a:rPr>
              <a:t>When</a:t>
            </a:r>
            <a:r>
              <a:rPr lang="en-US" dirty="0">
                <a:latin typeface="+mj-lt"/>
                <a:ea typeface="ＭＳ Ｐゴシック" charset="0"/>
              </a:rPr>
              <a:t> to initiate a </a:t>
            </a:r>
            <a:r>
              <a:rPr lang="en-US" dirty="0" err="1">
                <a:latin typeface="+mj-lt"/>
                <a:ea typeface="ＭＳ Ｐゴシック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</a:rPr>
              <a:t> request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</a:t>
            </a:r>
          </a:p>
          <a:p>
            <a:pPr lvl="1"/>
            <a:r>
              <a:rPr lang="en-US" dirty="0">
                <a:solidFill>
                  <a:srgbClr val="FF0000"/>
                </a:solidFill>
                <a:latin typeface="+mj-lt"/>
                <a:ea typeface="ＭＳ Ｐゴシック" charset="0"/>
              </a:rPr>
              <a:t>Where</a:t>
            </a:r>
            <a:r>
              <a:rPr lang="en-US" dirty="0">
                <a:latin typeface="+mj-lt"/>
                <a:ea typeface="ＭＳ Ｐゴシック" charset="0"/>
              </a:rPr>
              <a:t> to place the </a:t>
            </a:r>
            <a:r>
              <a:rPr lang="en-US" dirty="0" err="1">
                <a:latin typeface="+mj-lt"/>
                <a:ea typeface="ＭＳ Ｐゴシック" charset="0"/>
              </a:rPr>
              <a:t>prefetched</a:t>
            </a:r>
            <a:r>
              <a:rPr lang="en-US" dirty="0">
                <a:latin typeface="+mj-lt"/>
                <a:ea typeface="ＭＳ Ｐゴシック" charset="0"/>
              </a:rPr>
              <a:t> data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How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Software, hardware, execution-based, cooperative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5655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764"/>
    </mc:Choice>
    <mc:Fallback>
      <p:transition spd="slow" advTm="114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Challenges in Prefetching: What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8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1230194"/>
            <a:ext cx="8610600" cy="519430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FF0000"/>
                </a:solidFill>
                <a:latin typeface="+mj-lt"/>
              </a:rPr>
              <a:t>What</a:t>
            </a:r>
            <a:r>
              <a:rPr lang="en-US" dirty="0">
                <a:latin typeface="+mj-lt"/>
              </a:rPr>
              <a:t> addresses to </a:t>
            </a:r>
            <a:r>
              <a:rPr lang="en-US" dirty="0" err="1">
                <a:latin typeface="+mj-lt"/>
              </a:rPr>
              <a:t>prefetch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Prefetching useless data wastes resources</a:t>
            </a:r>
          </a:p>
          <a:p>
            <a:pPr lvl="2"/>
            <a:r>
              <a:rPr lang="en-US" dirty="0">
                <a:latin typeface="+mj-lt"/>
                <a:ea typeface="ＭＳ Ｐゴシック" charset="0"/>
              </a:rPr>
              <a:t>Memory bandwidth</a:t>
            </a:r>
          </a:p>
          <a:p>
            <a:pPr lvl="2"/>
            <a:r>
              <a:rPr lang="en-US" dirty="0">
                <a:latin typeface="+mj-lt"/>
                <a:ea typeface="ＭＳ Ｐゴシック" charset="0"/>
              </a:rPr>
              <a:t>Cache or </a:t>
            </a:r>
            <a:r>
              <a:rPr lang="en-US" dirty="0" err="1">
                <a:latin typeface="+mj-lt"/>
                <a:ea typeface="ＭＳ Ｐゴシック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</a:rPr>
              <a:t> buffer space</a:t>
            </a:r>
          </a:p>
          <a:p>
            <a:pPr lvl="2"/>
            <a:r>
              <a:rPr lang="en-US" dirty="0">
                <a:latin typeface="+mj-lt"/>
                <a:ea typeface="ＭＳ Ｐゴシック" charset="0"/>
              </a:rPr>
              <a:t>Energy consumption</a:t>
            </a:r>
          </a:p>
          <a:p>
            <a:pPr lvl="2"/>
            <a:r>
              <a:rPr lang="en-US" dirty="0">
                <a:latin typeface="+mj-lt"/>
                <a:ea typeface="ＭＳ Ｐゴシック" charset="0"/>
              </a:rPr>
              <a:t>These could all be utilized by demand requests or more accurate </a:t>
            </a:r>
            <a:r>
              <a:rPr lang="en-US" dirty="0" err="1">
                <a:latin typeface="+mj-lt"/>
                <a:ea typeface="ＭＳ Ｐゴシック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</a:rPr>
              <a:t> requests</a:t>
            </a:r>
          </a:p>
          <a:p>
            <a:pPr lvl="1"/>
            <a:r>
              <a:rPr lang="en-US" dirty="0">
                <a:solidFill>
                  <a:srgbClr val="FF0000"/>
                </a:solidFill>
                <a:latin typeface="+mj-lt"/>
                <a:ea typeface="ＭＳ Ｐゴシック" charset="0"/>
              </a:rPr>
              <a:t>Accurate</a:t>
            </a:r>
            <a:r>
              <a:rPr lang="en-US" dirty="0">
                <a:latin typeface="+mj-lt"/>
                <a:ea typeface="ＭＳ Ｐゴシック" charset="0"/>
              </a:rPr>
              <a:t> prediction of addresses to </a:t>
            </a:r>
            <a:r>
              <a:rPr lang="en-US" dirty="0" err="1">
                <a:latin typeface="+mj-lt"/>
                <a:ea typeface="ＭＳ Ｐゴシック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</a:rPr>
              <a:t> is important</a:t>
            </a:r>
          </a:p>
          <a:p>
            <a:pPr lvl="2"/>
            <a:r>
              <a:rPr lang="en-US" dirty="0" err="1">
                <a:latin typeface="+mj-lt"/>
                <a:ea typeface="ＭＳ Ｐゴシック" charset="0"/>
              </a:rPr>
              <a:t>Prefetch</a:t>
            </a:r>
            <a:r>
              <a:rPr lang="en-US" dirty="0">
                <a:latin typeface="+mj-lt"/>
                <a:ea typeface="ＭＳ Ｐゴシック" charset="0"/>
              </a:rPr>
              <a:t> accuracy = used </a:t>
            </a:r>
            <a:r>
              <a:rPr lang="en-US" dirty="0" err="1">
                <a:latin typeface="+mj-lt"/>
                <a:ea typeface="ＭＳ Ｐゴシック" charset="0"/>
              </a:rPr>
              <a:t>prefetches</a:t>
            </a:r>
            <a:r>
              <a:rPr lang="en-US" dirty="0">
                <a:latin typeface="+mj-lt"/>
                <a:ea typeface="ＭＳ Ｐゴシック" charset="0"/>
              </a:rPr>
              <a:t> / sent </a:t>
            </a:r>
            <a:r>
              <a:rPr lang="en-US" dirty="0" err="1">
                <a:latin typeface="+mj-lt"/>
                <a:ea typeface="ＭＳ Ｐゴシック" charset="0"/>
              </a:rPr>
              <a:t>prefetches</a:t>
            </a:r>
            <a:endParaRPr lang="en-US" dirty="0">
              <a:latin typeface="+mj-lt"/>
              <a:ea typeface="ＭＳ Ｐゴシック" charset="0"/>
            </a:endParaRPr>
          </a:p>
          <a:p>
            <a:r>
              <a:rPr lang="en-US" dirty="0">
                <a:solidFill>
                  <a:srgbClr val="0033CC"/>
                </a:solidFill>
                <a:latin typeface="+mj-lt"/>
              </a:rPr>
              <a:t>How do we know what to </a:t>
            </a:r>
            <a:r>
              <a:rPr lang="en-US" dirty="0" err="1">
                <a:solidFill>
                  <a:srgbClr val="0033CC"/>
                </a:solidFill>
                <a:latin typeface="+mj-lt"/>
              </a:rPr>
              <a:t>prefetch</a:t>
            </a:r>
            <a:endParaRPr lang="en-US" dirty="0">
              <a:solidFill>
                <a:srgbClr val="0033CC"/>
              </a:solidFill>
              <a:latin typeface="+mj-lt"/>
            </a:endParaRP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Predict based on past access patterns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Use the compiler</a:t>
            </a:r>
            <a:r>
              <a:rPr lang="ja-JP" altLang="en-US" dirty="0">
                <a:latin typeface="+mj-lt"/>
                <a:ea typeface="ＭＳ Ｐゴシック" charset="0"/>
              </a:rPr>
              <a:t>’</a:t>
            </a:r>
            <a:r>
              <a:rPr lang="en-US" altLang="ja-JP" dirty="0">
                <a:latin typeface="+mj-lt"/>
                <a:ea typeface="ＭＳ Ｐゴシック" charset="0"/>
              </a:rPr>
              <a:t>s knowledge of data structures</a:t>
            </a:r>
          </a:p>
          <a:p>
            <a:pPr lvl="1"/>
            <a:endParaRPr lang="en-US" dirty="0">
              <a:latin typeface="+mj-lt"/>
              <a:ea typeface="ＭＳ Ｐゴシック" charset="0"/>
            </a:endParaRPr>
          </a:p>
          <a:p>
            <a:r>
              <a:rPr lang="en-US" dirty="0">
                <a:solidFill>
                  <a:srgbClr val="0000FF"/>
                </a:solidFill>
                <a:latin typeface="+mj-lt"/>
              </a:rPr>
              <a:t>Prefetching algorithm </a:t>
            </a:r>
            <a:r>
              <a:rPr lang="en-US" dirty="0">
                <a:latin typeface="+mj-lt"/>
              </a:rPr>
              <a:t>determines what to </a:t>
            </a:r>
            <a:r>
              <a:rPr lang="en-US" dirty="0" err="1">
                <a:latin typeface="+mj-lt"/>
              </a:rPr>
              <a:t>prefetch</a:t>
            </a:r>
            <a:endParaRPr lang="en-US" dirty="0">
              <a:latin typeface="+mj-lt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31773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347"/>
    </mc:Choice>
    <mc:Fallback>
      <p:transition spd="slow" advTm="291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0893" x="4808538" y="3265488"/>
          <p14:tracePt t="91008" x="4794250" y="3265488"/>
          <p14:tracePt t="91024" x="4786313" y="3265488"/>
          <p14:tracePt t="91032" x="4772025" y="3265488"/>
          <p14:tracePt t="91048" x="4751388" y="3265488"/>
          <p14:tracePt t="91063" x="4743450" y="3265488"/>
          <p14:tracePt t="91136" x="4729163" y="3265488"/>
          <p14:tracePt t="91153" x="4722813" y="3265488"/>
          <p14:tracePt t="91184" x="4714875" y="3265488"/>
          <p14:tracePt t="91191" x="4700588" y="3271838"/>
          <p14:tracePt t="91271" x="4694238" y="3279775"/>
          <p14:tracePt t="91304" x="4686300" y="3279775"/>
          <p14:tracePt t="91440" x="4714875" y="3279775"/>
          <p14:tracePt t="91447" x="4757738" y="3279775"/>
          <p14:tracePt t="91456" x="4814888" y="3279775"/>
          <p14:tracePt t="91465" x="4879975" y="3279775"/>
          <p14:tracePt t="91483" x="4957763" y="3279775"/>
          <p14:tracePt t="91498" x="5008563" y="3279775"/>
          <p14:tracePt t="91516" x="5051425" y="3279775"/>
          <p14:tracePt t="91532" x="5100638" y="3279775"/>
          <p14:tracePt t="91549" x="5143500" y="3279775"/>
          <p14:tracePt t="91565" x="5186363" y="3279775"/>
          <p14:tracePt t="91582" x="5243513" y="3279775"/>
          <p14:tracePt t="91599" x="5322888" y="3279775"/>
          <p14:tracePt t="91616" x="5343525" y="3279775"/>
          <p14:tracePt t="91632" x="5386388" y="3279775"/>
          <p14:tracePt t="91648" x="5414963" y="3279775"/>
          <p14:tracePt t="91666" x="5451475" y="3279775"/>
          <p14:tracePt t="91682" x="5508625" y="3279775"/>
          <p14:tracePt t="91699" x="5543550" y="3279775"/>
          <p14:tracePt t="91715" x="5580063" y="3279775"/>
          <p14:tracePt t="91733" x="5608638" y="3279775"/>
          <p14:tracePt t="91748" x="5637213" y="3279775"/>
          <p14:tracePt t="91765" x="5665788" y="3279775"/>
          <p14:tracePt t="91782" x="5694363" y="3279775"/>
          <p14:tracePt t="91798" x="5751513" y="3279775"/>
          <p14:tracePt t="91815" x="5808663" y="3279775"/>
          <p14:tracePt t="91831" x="5822950" y="3279775"/>
          <p14:tracePt t="91849" x="5851525" y="3279775"/>
          <p14:tracePt t="91865" x="5857875" y="3286125"/>
          <p14:tracePt t="91928" x="5865813" y="3286125"/>
          <p14:tracePt t="91936" x="5872163" y="3286125"/>
          <p14:tracePt t="91948" x="5886450" y="3286125"/>
          <p14:tracePt t="91949" x="5900738" y="3300413"/>
          <p14:tracePt t="91964" x="5929313" y="3300413"/>
          <p14:tracePt t="91982" x="5972175" y="3308350"/>
          <p14:tracePt t="91999" x="6029325" y="3308350"/>
          <p14:tracePt t="92015" x="6051550" y="3308350"/>
          <p14:tracePt t="92056" x="6057900" y="3308350"/>
          <p14:tracePt t="92060" x="6065838" y="3308350"/>
          <p14:tracePt t="92064" x="6072188" y="3308350"/>
          <p14:tracePt t="92112" x="6086475" y="3308350"/>
          <p14:tracePt t="92120" x="6094413" y="3308350"/>
          <p14:tracePt t="92128" x="6100763" y="3308350"/>
          <p14:tracePt t="92176" x="6108700" y="3308350"/>
          <p14:tracePt t="92303" x="6094413" y="3308350"/>
          <p14:tracePt t="92328" x="6086475" y="3308350"/>
          <p14:tracePt t="92336" x="6065838" y="3308350"/>
          <p14:tracePt t="92344" x="6037263" y="3322638"/>
          <p14:tracePt t="92357" x="6022975" y="3322638"/>
          <p14:tracePt t="92364" x="5980113" y="3328988"/>
          <p14:tracePt t="92380" x="5943600" y="3336925"/>
          <p14:tracePt t="92398" x="5900738" y="3343275"/>
          <p14:tracePt t="92414" x="5829300" y="3379788"/>
          <p14:tracePt t="92414" x="5800725" y="3379788"/>
          <p14:tracePt t="92432" x="5743575" y="3394075"/>
          <p14:tracePt t="92448" x="5694363" y="3394075"/>
          <p14:tracePt t="92464" x="5643563" y="3414713"/>
          <p14:tracePt t="92481" x="5608638" y="3414713"/>
          <p14:tracePt t="92498" x="5586413" y="3422650"/>
          <p14:tracePt t="92514" x="5529263" y="3422650"/>
          <p14:tracePt t="92530" x="5486400" y="3429000"/>
          <p14:tracePt t="92547" x="5408613" y="3429000"/>
          <p14:tracePt t="92563" x="5351463" y="3436938"/>
          <p14:tracePt t="92581" x="5294313" y="3436938"/>
          <p14:tracePt t="92598" x="5251450" y="3457575"/>
          <p14:tracePt t="92613" x="5208588" y="3457575"/>
          <p14:tracePt t="92631" x="5165725" y="3457575"/>
          <p14:tracePt t="92631" x="5143500" y="3457575"/>
          <p14:tracePt t="92647" x="5100638" y="3457575"/>
          <p14:tracePt t="92665" x="5057775" y="3457575"/>
          <p14:tracePt t="92681" x="5014913" y="3457575"/>
          <p14:tracePt t="92698" x="4972050" y="3457575"/>
          <p14:tracePt t="92713" x="4937125" y="3457575"/>
          <p14:tracePt t="92730" x="4894263" y="3457575"/>
          <p14:tracePt t="92747" x="4857750" y="3451225"/>
          <p14:tracePt t="92764" x="4851400" y="3443288"/>
          <p14:tracePt t="92807" x="4843463" y="3443288"/>
          <p14:tracePt t="92815" x="4822825" y="3422650"/>
          <p14:tracePt t="92823" x="4800600" y="3414713"/>
          <p14:tracePt t="92839" x="4794250" y="3408363"/>
          <p14:tracePt t="92848" x="4757738" y="3394075"/>
          <p14:tracePt t="92864" x="4751388" y="3386138"/>
          <p14:tracePt t="92880" x="4737100" y="3371850"/>
          <p14:tracePt t="92897" x="4729163" y="3365500"/>
          <p14:tracePt t="92913" x="4714875" y="3351213"/>
          <p14:tracePt t="92930" x="4714875" y="3343275"/>
          <p14:tracePt t="92947" x="4700588" y="3328988"/>
          <p14:tracePt t="92964" x="4679950" y="3308350"/>
          <p14:tracePt t="92980" x="4672013" y="3294063"/>
          <p14:tracePt t="92996" x="4651375" y="3286125"/>
          <p14:tracePt t="93013" x="4637088" y="3265488"/>
          <p14:tracePt t="93048" x="4629150" y="3257550"/>
          <p14:tracePt t="93048" x="4622800" y="3243263"/>
          <p14:tracePt t="93048" x="4614863" y="3236913"/>
          <p14:tracePt t="93079" x="4608513" y="3228975"/>
          <p14:tracePt t="93080" x="4608513" y="3214688"/>
          <p14:tracePt t="93096" x="4600575" y="3194050"/>
          <p14:tracePt t="93112" x="4594225" y="3179763"/>
          <p14:tracePt t="93130" x="4572000" y="3143250"/>
          <p14:tracePt t="93146" x="4565650" y="3136900"/>
          <p14:tracePt t="93163" x="4565650" y="3122613"/>
          <p14:tracePt t="93180" x="4557713" y="3100388"/>
          <p14:tracePt t="93197" x="4557713" y="3094038"/>
          <p14:tracePt t="93214" x="4557713" y="3079750"/>
          <p14:tracePt t="93229" x="4557713" y="3071813"/>
          <p14:tracePt t="93246" x="4557713" y="3065463"/>
          <p14:tracePt t="93263" x="4557713" y="3043238"/>
          <p14:tracePt t="93279" x="4565650" y="3022600"/>
          <p14:tracePt t="93296" x="4572000" y="3014663"/>
          <p14:tracePt t="93313" x="4614863" y="2994025"/>
          <p14:tracePt t="93330" x="4651375" y="2986088"/>
          <p14:tracePt t="93347" x="4694238" y="2979738"/>
          <p14:tracePt t="93364" x="4737100" y="2971800"/>
          <p14:tracePt t="93379" x="4772025" y="2951163"/>
          <p14:tracePt t="93396" x="4794250" y="2943225"/>
          <p14:tracePt t="93413" x="4837113" y="2936875"/>
          <p14:tracePt t="93429" x="4872038" y="2936875"/>
          <p14:tracePt t="93446" x="4914900" y="2936875"/>
          <p14:tracePt t="93463" x="5043488" y="2936875"/>
          <p14:tracePt t="93481" x="5186363" y="2936875"/>
          <p14:tracePt t="93496" x="5357813" y="2936875"/>
          <p14:tracePt t="93513" x="5494338" y="2936875"/>
          <p14:tracePt t="93528" x="5608638" y="2936875"/>
          <p14:tracePt t="93547" x="5686425" y="2936875"/>
          <p14:tracePt t="93562" x="5722938" y="2936875"/>
          <p14:tracePt t="93579" x="5737225" y="2936875"/>
          <p14:tracePt t="93596" x="5757863" y="2936875"/>
          <p14:tracePt t="93612" x="5794375" y="2928938"/>
          <p14:tracePt t="93630" x="5843588" y="2928938"/>
          <p14:tracePt t="93646" x="5900738" y="2908300"/>
          <p14:tracePt t="93646" x="5922963" y="2908300"/>
          <p14:tracePt t="93664" x="5951538" y="2900363"/>
          <p14:tracePt t="93679" x="5980113" y="2900363"/>
          <p14:tracePt t="93696" x="5986463" y="2900363"/>
          <p14:tracePt t="93712" x="6015038" y="2886075"/>
          <p14:tracePt t="93729" x="6057900" y="2886075"/>
          <p14:tracePt t="93746" x="6086475" y="2886075"/>
          <p14:tracePt t="93762" x="6129338" y="2886075"/>
          <p14:tracePt t="93779" x="6165850" y="2886075"/>
          <p14:tracePt t="93795" x="6194425" y="2886075"/>
          <p14:tracePt t="93813" x="6208713" y="2886075"/>
          <p14:tracePt t="93829" x="6229350" y="2886075"/>
          <p14:tracePt t="93846" x="6237288" y="2886075"/>
          <p14:tracePt t="93880" x="6243638" y="2886075"/>
          <p14:tracePt t="93881" x="6300788" y="2900363"/>
          <p14:tracePt t="93896" x="6337300" y="2928938"/>
          <p14:tracePt t="93912" x="6365875" y="2957513"/>
          <p14:tracePt t="93929" x="6386513" y="2986088"/>
          <p14:tracePt t="93945" x="6400800" y="3000375"/>
          <p14:tracePt t="93961" x="6400800" y="3014663"/>
          <p14:tracePt t="93978" x="6400800" y="3022600"/>
          <p14:tracePt t="93996" x="6400800" y="3036888"/>
          <p14:tracePt t="94012" x="6400800" y="3057525"/>
          <p14:tracePt t="94029" x="6400800" y="3094038"/>
          <p14:tracePt t="94045" x="6400800" y="3108325"/>
          <p14:tracePt t="94062" x="6400800" y="3114675"/>
          <p14:tracePt t="94078" x="6394450" y="3136900"/>
          <p14:tracePt t="94095" x="6380163" y="3179763"/>
          <p14:tracePt t="94112" x="6357938" y="3194050"/>
          <p14:tracePt t="94128" x="6329363" y="3222625"/>
          <p14:tracePt t="94145" x="6300788" y="3236913"/>
          <p14:tracePt t="94161" x="6251575" y="3251200"/>
          <p14:tracePt t="94178" x="6172200" y="3286125"/>
          <p14:tracePt t="94195" x="6115050" y="3300413"/>
          <p14:tracePt t="94211" x="6043613" y="3322638"/>
          <p14:tracePt t="94227" x="5980113" y="3328988"/>
          <p14:tracePt t="94244" x="5922963" y="3328988"/>
          <p14:tracePt t="94262" x="5857875" y="3328988"/>
          <p14:tracePt t="94278" x="5837238" y="3328988"/>
          <p14:tracePt t="94278" x="5808663" y="3328988"/>
          <p14:tracePt t="94296" x="5743575" y="3328988"/>
          <p14:tracePt t="94311" x="5665788" y="3328988"/>
          <p14:tracePt t="94329" x="5594350" y="3328988"/>
          <p14:tracePt t="94345" x="5522913" y="3328988"/>
          <p14:tracePt t="94362" x="5429250" y="3328988"/>
          <p14:tracePt t="94378" x="5351463" y="3328988"/>
          <p14:tracePt t="94394" x="5243513" y="3328988"/>
          <p14:tracePt t="94412" x="5100638" y="3351213"/>
          <p14:tracePt t="94428" x="4979988" y="3351213"/>
          <p14:tracePt t="94445" x="4894263" y="3371850"/>
          <p14:tracePt t="94461" x="4843463" y="3371850"/>
          <p14:tracePt t="94479" x="4829175" y="3371850"/>
          <p14:tracePt t="94494" x="4794250" y="3371850"/>
          <p14:tracePt t="94494" x="4779963" y="3371850"/>
          <p14:tracePt t="94511" x="4714875" y="3371850"/>
          <p14:tracePt t="94528" x="4657725" y="3371850"/>
          <p14:tracePt t="94544" x="4594225" y="3371850"/>
          <p14:tracePt t="94561" x="4522788" y="3371850"/>
          <p14:tracePt t="94577" x="4508500" y="3371850"/>
          <p14:tracePt t="94594" x="4486275" y="3371850"/>
          <p14:tracePt t="94611" x="4471988" y="3371850"/>
          <p14:tracePt t="94629" x="4451350" y="3371850"/>
          <p14:tracePt t="94646" x="4429125" y="3371850"/>
          <p14:tracePt t="94662" x="4379913" y="3357563"/>
          <p14:tracePt t="94678" x="4357688" y="3336925"/>
          <p14:tracePt t="94695" x="4351338" y="3328988"/>
          <p14:tracePt t="94711" x="4351338" y="3300413"/>
          <p14:tracePt t="94728" x="4351338" y="3265488"/>
          <p14:tracePt t="94744" x="4351338" y="3251200"/>
          <p14:tracePt t="94760" x="4343400" y="3214688"/>
          <p14:tracePt t="94777" x="4343400" y="3186113"/>
          <p14:tracePt t="94794" x="4343400" y="3171825"/>
          <p14:tracePt t="94811" x="4343400" y="3136900"/>
          <p14:tracePt t="94827" x="4343400" y="3094038"/>
          <p14:tracePt t="94844" x="4343400" y="3051175"/>
          <p14:tracePt t="94860" x="4365625" y="3014663"/>
          <p14:tracePt t="94877" x="4379913" y="2994025"/>
          <p14:tracePt t="94894" x="4400550" y="2965450"/>
          <p14:tracePt t="94911" x="4437063" y="2943225"/>
          <p14:tracePt t="94911" x="4465638" y="2922588"/>
          <p14:tracePt t="94928" x="4486275" y="2914650"/>
          <p14:tracePt t="94943" x="4529138" y="2900363"/>
          <p14:tracePt t="94962" x="4586288" y="2879725"/>
          <p14:tracePt t="94978" x="4629150" y="2871788"/>
          <p14:tracePt t="94994" x="4665663" y="2865438"/>
          <p14:tracePt t="95010" x="4722813" y="2865438"/>
          <p14:tracePt t="95028" x="4800600" y="2851150"/>
          <p14:tracePt t="95043" x="4872038" y="2828925"/>
          <p14:tracePt t="95060" x="4937125" y="2822575"/>
          <p14:tracePt t="95078" x="4957763" y="2822575"/>
          <p14:tracePt t="95093" x="4994275" y="2822575"/>
          <p14:tracePt t="95111" x="5014913" y="2822575"/>
          <p14:tracePt t="95126" x="5108575" y="2822575"/>
          <p14:tracePt t="95148" x="5172075" y="2822575"/>
          <p14:tracePt t="95160" x="5251450" y="2822575"/>
          <p14:tracePt t="95177" x="5322888" y="2822575"/>
          <p14:tracePt t="95193" x="5365750" y="2822575"/>
          <p14:tracePt t="95210" x="5386388" y="2822575"/>
          <p14:tracePt t="95226" x="5408613" y="2822575"/>
          <p14:tracePt t="95244" x="5443538" y="2822575"/>
          <p14:tracePt t="95260" x="5472113" y="2822575"/>
          <p14:tracePt t="95276" x="5514975" y="2822575"/>
          <p14:tracePt t="95293" x="5551488" y="2822575"/>
          <p14:tracePt t="95310" x="5600700" y="2822575"/>
          <p14:tracePt t="95327" x="5643563" y="2822575"/>
          <p14:tracePt t="95343" x="5715000" y="2822575"/>
          <p14:tracePt t="95360" x="5751513" y="2822575"/>
          <p14:tracePt t="95377" x="5786438" y="2822575"/>
          <p14:tracePt t="95393" x="5794375" y="2822575"/>
          <p14:tracePt t="95410" x="5808663" y="2822575"/>
          <p14:tracePt t="95426" x="5829300" y="2828925"/>
          <p14:tracePt t="95443" x="5886450" y="2843213"/>
          <p14:tracePt t="95460" x="5922963" y="2857500"/>
          <p14:tracePt t="95478" x="5957888" y="2879725"/>
          <p14:tracePt t="95493" x="5980113" y="2908300"/>
          <p14:tracePt t="95510" x="6029325" y="2922588"/>
          <p14:tracePt t="95526" x="6065838" y="2951163"/>
          <p14:tracePt t="95543" x="6080125" y="2957513"/>
          <p14:tracePt t="95560" x="6086475" y="2965450"/>
          <p14:tracePt t="95608" x="6100763" y="2971800"/>
          <p14:tracePt t="95616" x="6122988" y="3000375"/>
          <p14:tracePt t="95621" x="6129338" y="3008313"/>
          <p14:tracePt t="95626" x="6129338" y="3028950"/>
          <p14:tracePt t="95642" x="6129338" y="3036888"/>
          <p14:tracePt t="95660" x="6129338" y="3051175"/>
          <p14:tracePt t="95675" x="6129338" y="3071813"/>
          <p14:tracePt t="95693" x="6129338" y="3094038"/>
          <p14:tracePt t="95710" x="6100763" y="3122613"/>
          <p14:tracePt t="95725" x="6065838" y="3136900"/>
          <p14:tracePt t="95743" x="6022975" y="3165475"/>
          <p14:tracePt t="95759" x="5937250" y="3179763"/>
          <p14:tracePt t="95777" x="5857875" y="3208338"/>
          <p14:tracePt t="95793" x="5786438" y="3208338"/>
          <p14:tracePt t="95809" x="5743575" y="3214688"/>
          <p14:tracePt t="95826" x="5700713" y="3214688"/>
          <p14:tracePt t="95843" x="5657850" y="3214688"/>
          <p14:tracePt t="95859" x="5614988" y="3214688"/>
          <p14:tracePt t="95875" x="5522913" y="3214688"/>
          <p14:tracePt t="95893" x="5437188" y="3214688"/>
          <p14:tracePt t="95910" x="5357813" y="3214688"/>
          <p14:tracePt t="95926" x="5286375" y="3214688"/>
          <p14:tracePt t="95942" x="5237163" y="3222625"/>
          <p14:tracePt t="95942" x="5214938" y="3222625"/>
          <p14:tracePt t="95960" x="5180013" y="3222625"/>
          <p14:tracePt t="95976" x="5094288" y="3222625"/>
          <p14:tracePt t="95993" x="5029200" y="3222625"/>
          <p14:tracePt t="96009" x="4979988" y="3222625"/>
          <p14:tracePt t="96026" x="4908550" y="3236913"/>
          <p14:tracePt t="96042" x="4843463" y="3236913"/>
          <p14:tracePt t="96059" x="4765675" y="3236913"/>
          <p14:tracePt t="96076" x="4722813" y="3236913"/>
          <p14:tracePt t="96092" x="4665663" y="3236913"/>
          <p14:tracePt t="96110" x="4622800" y="3251200"/>
          <p14:tracePt t="96125" x="4586288" y="3251200"/>
          <p14:tracePt t="96142" x="4557713" y="3265488"/>
          <p14:tracePt t="96159" x="4543425" y="3265488"/>
          <p14:tracePt t="96176" x="4537075" y="3265488"/>
          <p14:tracePt t="96193" x="4514850" y="3265488"/>
          <p14:tracePt t="96366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  <a:cs typeface="B Titr" panose="00000700000000000000" pitchFamily="2" charset="-78"/>
              </a:rPr>
              <a:t>Challenges in Prefetching: When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9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28600" y="996950"/>
            <a:ext cx="8610600" cy="51943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  <a:latin typeface="+mj-lt"/>
              </a:rPr>
              <a:t>When</a:t>
            </a:r>
            <a:r>
              <a:rPr lang="en-US" dirty="0">
                <a:latin typeface="+mj-lt"/>
              </a:rPr>
              <a:t> to initiate a </a:t>
            </a:r>
            <a:r>
              <a:rPr lang="en-US" dirty="0" err="1">
                <a:latin typeface="+mj-lt"/>
              </a:rPr>
              <a:t>prefetch</a:t>
            </a:r>
            <a:r>
              <a:rPr lang="en-US" dirty="0">
                <a:latin typeface="+mj-lt"/>
              </a:rPr>
              <a:t> request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Prefetching too early</a:t>
            </a:r>
          </a:p>
          <a:p>
            <a:pPr lvl="2"/>
            <a:r>
              <a:rPr lang="en-US" dirty="0" err="1">
                <a:latin typeface="+mj-lt"/>
                <a:ea typeface="ＭＳ Ｐゴシック" charset="0"/>
              </a:rPr>
              <a:t>Prefetched</a:t>
            </a:r>
            <a:r>
              <a:rPr lang="en-US" dirty="0">
                <a:latin typeface="+mj-lt"/>
                <a:ea typeface="ＭＳ Ｐゴシック" charset="0"/>
              </a:rPr>
              <a:t> data might not be used before it is evicted from storage</a:t>
            </a:r>
          </a:p>
          <a:p>
            <a:pPr lvl="1"/>
            <a:r>
              <a:rPr lang="en-US" dirty="0">
                <a:latin typeface="+mj-lt"/>
                <a:ea typeface="ＭＳ Ｐゴシック" charset="0"/>
              </a:rPr>
              <a:t>Prefetching too late</a:t>
            </a:r>
          </a:p>
          <a:p>
            <a:pPr lvl="2"/>
            <a:r>
              <a:rPr lang="en-US" dirty="0">
                <a:latin typeface="+mj-lt"/>
                <a:ea typeface="ＭＳ Ｐゴシック" charset="0"/>
              </a:rPr>
              <a:t>Might not hide the whole memory latency</a:t>
            </a:r>
          </a:p>
          <a:p>
            <a:pPr lvl="2"/>
            <a:endParaRPr lang="en-US" dirty="0">
              <a:latin typeface="+mj-lt"/>
              <a:ea typeface="ＭＳ Ｐゴシック" charset="0"/>
            </a:endParaRPr>
          </a:p>
          <a:p>
            <a:r>
              <a:rPr lang="en-US" dirty="0">
                <a:latin typeface="+mj-lt"/>
              </a:rPr>
              <a:t>When a data item is </a:t>
            </a:r>
            <a:r>
              <a:rPr lang="en-US" dirty="0" err="1">
                <a:latin typeface="+mj-lt"/>
              </a:rPr>
              <a:t>prefetched</a:t>
            </a:r>
            <a:r>
              <a:rPr lang="en-US" dirty="0">
                <a:latin typeface="+mj-lt"/>
              </a:rPr>
              <a:t> affects the </a:t>
            </a:r>
            <a:r>
              <a:rPr lang="en-US" dirty="0">
                <a:solidFill>
                  <a:srgbClr val="0000FF"/>
                </a:solidFill>
                <a:latin typeface="+mj-lt"/>
              </a:rPr>
              <a:t>timeliness</a:t>
            </a:r>
            <a:r>
              <a:rPr lang="en-US" dirty="0">
                <a:latin typeface="+mj-lt"/>
              </a:rPr>
              <a:t> of the </a:t>
            </a:r>
            <a:r>
              <a:rPr lang="en-US" dirty="0" err="1" smtClean="0">
                <a:latin typeface="+mj-lt"/>
              </a:rPr>
              <a:t>prefetcher</a:t>
            </a:r>
            <a:endParaRPr lang="en-US" dirty="0">
              <a:latin typeface="+mj-lt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8238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779"/>
    </mc:Choice>
    <mc:Fallback>
      <p:transition spd="slow" advTm="243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7|23.5|29.4|4.4|76.1|18.5|7.4|143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5|70|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3|42.4|2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|130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|165.8|41.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9|61.7|11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9|70.7|47|4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6|29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.9|69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2|8.1|2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2|7.8|37.1|9.8|73.8|26.3|93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3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.2|55.7|30.3|22.1|64.5|158.8|38.3|69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9|208.1|105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23419</TotalTime>
  <Words>1041</Words>
  <Application>Microsoft Office PowerPoint</Application>
  <PresentationFormat>On-screen Show (4:3)</PresentationFormat>
  <Paragraphs>204</Paragraphs>
  <Slides>16</Slides>
  <Notes>1</Notes>
  <HiddenSlides>0</HiddenSlides>
  <MMClips>16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Aspect</vt:lpstr>
      <vt:lpstr>Office Theme</vt:lpstr>
      <vt:lpstr>Advanced Computer Architecture  Fall 2020</vt:lpstr>
      <vt:lpstr>Copyright Notice</vt:lpstr>
      <vt:lpstr>Prefetching: Outline</vt:lpstr>
      <vt:lpstr>Prefetching</vt:lpstr>
      <vt:lpstr>Prefetching and Correctness</vt:lpstr>
      <vt:lpstr>Basics</vt:lpstr>
      <vt:lpstr>Prefetching: The Four Questions</vt:lpstr>
      <vt:lpstr>Challenges in Prefetching: What</vt:lpstr>
      <vt:lpstr>Challenges in Prefetching: When</vt:lpstr>
      <vt:lpstr>Challenges in Prefetching: Where</vt:lpstr>
      <vt:lpstr>Challenges in Prefetching: Where</vt:lpstr>
      <vt:lpstr>Challenges in Prefetching: Where </vt:lpstr>
      <vt:lpstr>Challenges in Prefetching: How</vt:lpstr>
      <vt:lpstr>Hardware Prefetching </vt:lpstr>
      <vt:lpstr>Next-Line Prefetchers</vt:lpstr>
      <vt:lpstr>Stride Prefetchers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Ashenden</dc:creator>
  <cp:lastModifiedBy>Hamed</cp:lastModifiedBy>
  <cp:revision>801</cp:revision>
  <dcterms:created xsi:type="dcterms:W3CDTF">2008-07-27T22:34:41Z</dcterms:created>
  <dcterms:modified xsi:type="dcterms:W3CDTF">2020-11-12T12:33:07Z</dcterms:modified>
</cp:coreProperties>
</file>

<file path=docProps/thumbnail.jpeg>
</file>